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83" r:id="rId4"/>
    <p:sldId id="273" r:id="rId5"/>
    <p:sldId id="274" r:id="rId6"/>
    <p:sldId id="282" r:id="rId7"/>
    <p:sldId id="276" r:id="rId8"/>
    <p:sldId id="279" r:id="rId9"/>
    <p:sldId id="280" r:id="rId10"/>
    <p:sldId id="281"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603"/>
    <a:srgbClr val="1F4437"/>
    <a:srgbClr val="4A8863"/>
    <a:srgbClr val="396F3C"/>
    <a:srgbClr val="FAA61A"/>
    <a:srgbClr val="F4AD17"/>
    <a:srgbClr val="16382C"/>
    <a:srgbClr val="586D66"/>
    <a:srgbClr val="093410"/>
    <a:srgbClr val="719A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3447" autoAdjust="0"/>
  </p:normalViewPr>
  <p:slideViewPr>
    <p:cSldViewPr snapToGrid="0" snapToObjects="1">
      <p:cViewPr varScale="1">
        <p:scale>
          <a:sx n="84" d="100"/>
          <a:sy n="84" d="100"/>
        </p:scale>
        <p:origin x="114" y="9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449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7EA31-E4A9-8740-63A7-864C070491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0B6A73-8FC1-EA60-BB18-65CB0F3720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3ED87A-5FE9-53CB-B221-3462846B15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BB3556-D63A-E431-5ED3-4325CA14B5ED}"/>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3761315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D5494-4780-43C3-4A91-169254CAA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A2CE69-9121-7F63-BA71-CE443CBB40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483381-E0EF-4390-105A-B9960BE6D9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372676-C672-DD0B-3D8C-17885CD7D435}"/>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481306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B16A4-B42F-0B9D-B21D-8841BA728F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B4746A-2202-45A1-5B70-E660013056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3FE06D-89EA-BA07-AB42-568F4AA1F6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C0A064-2F4C-B284-253C-4EED1425A60E}"/>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674991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9007F-384C-640C-D662-AA6C40385A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4A5A4C-95C2-3CFA-EEFD-EA861D9254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70DE35-3CE2-2DCF-0F2D-B27F13B603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925479-C317-365C-EBF4-062B6E81CD11}"/>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968418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7B68B-76EB-BB65-25CD-848DF58352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588C79-0CB1-7DF9-25E5-D0AAE95E58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172C28-F3F8-7E4F-6500-183B7AB337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79ED9D-DB51-BC7E-FD2E-5692764EA798}"/>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717906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3924E-47F4-1285-BAD7-4768DDFE5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ED9B57-22CE-44F6-264E-B1F3B4B0BD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7046C6-1049-ABAB-CDD1-AFE2EC74F4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DD8872-26CF-B210-2845-A653D8BE3917}"/>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903117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04885-C29F-2094-57E9-914BB5CCA9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D339E1-70BA-7D60-9FD3-28BF4D7B9B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B5D597-AB29-B3F6-7AE6-1A1CB5CEF15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247D3C-B314-6490-7097-45EC3ABB8011}"/>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793154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F4251-CC39-CD25-E593-6AEEF1E180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01444E-7883-EE41-3E18-1278FF4A26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EA9F10-77BD-92BC-242A-7BB79D9F87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DFAEF7-9049-B58F-4AC1-36AF3FC6717B}"/>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99179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video" Target="../media/media1.mp4"/><Relationship Id="rId1" Type="http://schemas.microsoft.com/office/2007/relationships/media" Target="../media/media1.mp4"/><Relationship Id="rId6" Type="http://schemas.microsoft.com/office/2007/relationships/hdphoto" Target="../media/hdphoto1.wdp"/><Relationship Id="rId11" Type="http://schemas.openxmlformats.org/officeDocument/2006/relationships/image" Target="../media/image9.png"/><Relationship Id="rId5" Type="http://schemas.openxmlformats.org/officeDocument/2006/relationships/image" Target="../media/image5.png"/><Relationship Id="rId10" Type="http://schemas.openxmlformats.org/officeDocument/2006/relationships/image" Target="../media/image11.png"/><Relationship Id="rId4" Type="http://schemas.openxmlformats.org/officeDocument/2006/relationships/notesSlide" Target="../notesSlides/notesSlide3.xml"/><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2.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5.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6.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9.png"/><Relationship Id="rId7"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29.jpeg"/></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0.pn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pt-BR"/>
          </a:p>
        </p:txBody>
      </p:sp>
      <p:pic>
        <p:nvPicPr>
          <p:cNvPr id="3" name="Image 0" descr="preencoded.png"/>
          <p:cNvPicPr>
            <a:picLocks noChangeAspect="1"/>
          </p:cNvPicPr>
          <p:nvPr/>
        </p:nvPicPr>
        <p:blipFill>
          <a:blip r:embed="rId3">
            <a:alphaModFix amt="15000"/>
          </a:blip>
          <a:srcRect t="7795" b="7795"/>
          <a:stretch/>
        </p:blipFill>
        <p:spPr>
          <a:xfrm>
            <a:off x="0" y="0"/>
            <a:ext cx="12191695" cy="6858000"/>
          </a:xfrm>
          <a:prstGeom prst="rect">
            <a:avLst/>
          </a:prstGeom>
        </p:spPr>
      </p:pic>
      <p:sp>
        <p:nvSpPr>
          <p:cNvPr id="4" name="Shape 1"/>
          <p:cNvSpPr/>
          <p:nvPr/>
        </p:nvSpPr>
        <p:spPr>
          <a:xfrm>
            <a:off x="0" y="0"/>
            <a:ext cx="12191695" cy="6858000"/>
          </a:xfrm>
          <a:prstGeom prst="rect">
            <a:avLst/>
          </a:prstGeom>
          <a:solidFill>
            <a:srgbClr val="FFFFFF">
              <a:alpha val="92000"/>
            </a:srgbClr>
          </a:solidFill>
          <a:ln w="12700">
            <a:solidFill>
              <a:srgbClr val="FFFFFF">
                <a:alpha val="0"/>
              </a:srgbClr>
            </a:solidFill>
            <a:prstDash val="solid"/>
          </a:ln>
        </p:spPr>
        <p:txBody>
          <a:bodyPr/>
          <a:lstStyle/>
          <a:p>
            <a:endParaRPr lang="pt-BR"/>
          </a:p>
        </p:txBody>
      </p:sp>
      <p:sp>
        <p:nvSpPr>
          <p:cNvPr id="5" name="Shape 2"/>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pt-BR"/>
          </a:p>
        </p:txBody>
      </p:sp>
      <p:sp>
        <p:nvSpPr>
          <p:cNvPr id="6" name="Text 3"/>
          <p:cNvSpPr txBox="1"/>
          <p:nvPr/>
        </p:nvSpPr>
        <p:spPr>
          <a:xfrm>
            <a:off x="179111" y="1165149"/>
            <a:ext cx="9944100" cy="523951"/>
          </a:xfrm>
          <a:prstGeom prst="rect">
            <a:avLst/>
          </a:prstGeom>
          <a:noFill/>
          <a:ln/>
        </p:spPr>
        <p:txBody>
          <a:bodyPr wrap="square" lIns="0" tIns="0" rIns="0" bIns="0" rtlCol="0" anchor="ctr"/>
          <a:lstStyle/>
          <a:p>
            <a:pPr marL="0" indent="0" algn="l">
              <a:buNone/>
            </a:pPr>
            <a:r>
              <a:rPr lang="en-US" sz="3600" kern="0" spc="-82" dirty="0">
                <a:solidFill>
                  <a:srgbClr val="0F172A"/>
                </a:solidFill>
                <a:latin typeface="Montserrat" pitchFamily="34" charset="0"/>
                <a:ea typeface="Montserrat" pitchFamily="34" charset="-122"/>
                <a:cs typeface="Montserrat" pitchFamily="34" charset="-120"/>
              </a:rPr>
              <a:t>PASTEURIZADOR DE POLPA PREMIUM</a:t>
            </a:r>
            <a:endParaRPr lang="en-US" sz="3600" dirty="0"/>
          </a:p>
        </p:txBody>
      </p:sp>
      <p:sp>
        <p:nvSpPr>
          <p:cNvPr id="7" name="Text 4"/>
          <p:cNvSpPr txBox="1"/>
          <p:nvPr/>
        </p:nvSpPr>
        <p:spPr>
          <a:xfrm>
            <a:off x="179111" y="1732991"/>
            <a:ext cx="9944100" cy="523951"/>
          </a:xfrm>
          <a:prstGeom prst="rect">
            <a:avLst/>
          </a:prstGeom>
          <a:noFill/>
          <a:ln/>
        </p:spPr>
        <p:txBody>
          <a:bodyPr wrap="square" lIns="0" tIns="0" rIns="0" bIns="0" rtlCol="0" anchor="ctr"/>
          <a:lstStyle/>
          <a:p>
            <a:pPr marL="0" indent="0" algn="l">
              <a:buNone/>
            </a:pPr>
            <a:r>
              <a:rPr lang="en-US" sz="2800" kern="0" spc="-82" dirty="0">
                <a:solidFill>
                  <a:schemeClr val="tx1">
                    <a:lumMod val="65000"/>
                    <a:lumOff val="35000"/>
                  </a:schemeClr>
                </a:solidFill>
                <a:latin typeface="Montserrat" pitchFamily="34" charset="0"/>
              </a:rPr>
              <a:t>Soluções </a:t>
            </a:r>
            <a:r>
              <a:rPr lang="en-US" sz="2800" kern="0" spc="-82" dirty="0" err="1">
                <a:solidFill>
                  <a:schemeClr val="tx1">
                    <a:lumMod val="65000"/>
                    <a:lumOff val="35000"/>
                  </a:schemeClr>
                </a:solidFill>
                <a:latin typeface="Montserrat" pitchFamily="34" charset="0"/>
              </a:rPr>
              <a:t>Avançadas</a:t>
            </a:r>
            <a:r>
              <a:rPr lang="en-US" sz="2800" kern="0" spc="-82" dirty="0">
                <a:solidFill>
                  <a:schemeClr val="tx1">
                    <a:lumMod val="65000"/>
                    <a:lumOff val="35000"/>
                  </a:schemeClr>
                </a:solidFill>
                <a:latin typeface="Montserrat" pitchFamily="34" charset="0"/>
              </a:rPr>
              <a:t> para </a:t>
            </a:r>
            <a:r>
              <a:rPr lang="en-US" sz="2800" kern="0" spc="-82" dirty="0" err="1">
                <a:solidFill>
                  <a:schemeClr val="tx1">
                    <a:lumMod val="65000"/>
                    <a:lumOff val="35000"/>
                  </a:schemeClr>
                </a:solidFill>
                <a:latin typeface="Montserrat" pitchFamily="34" charset="0"/>
              </a:rPr>
              <a:t>Processamento</a:t>
            </a:r>
            <a:r>
              <a:rPr lang="en-US" sz="2800" kern="0" spc="-82" dirty="0">
                <a:solidFill>
                  <a:schemeClr val="tx1">
                    <a:lumMod val="65000"/>
                    <a:lumOff val="35000"/>
                  </a:schemeClr>
                </a:solidFill>
                <a:latin typeface="Montserrat" pitchFamily="34" charset="0"/>
              </a:rPr>
              <a:t> de</a:t>
            </a:r>
            <a:endParaRPr lang="en-US" sz="2800" dirty="0">
              <a:solidFill>
                <a:schemeClr val="tx1">
                  <a:lumMod val="65000"/>
                  <a:lumOff val="35000"/>
                </a:schemeClr>
              </a:solidFill>
            </a:endParaRPr>
          </a:p>
        </p:txBody>
      </p:sp>
      <p:sp>
        <p:nvSpPr>
          <p:cNvPr id="8" name="Shape 5"/>
          <p:cNvSpPr/>
          <p:nvPr/>
        </p:nvSpPr>
        <p:spPr>
          <a:xfrm>
            <a:off x="859536" y="5511089"/>
            <a:ext cx="10668305" cy="9144"/>
          </a:xfrm>
          <a:prstGeom prst="rect">
            <a:avLst/>
          </a:prstGeom>
          <a:solidFill>
            <a:srgbClr val="E2E8F0"/>
          </a:solidFill>
          <a:ln w="12700">
            <a:solidFill>
              <a:srgbClr val="E2E8F0">
                <a:alpha val="0"/>
              </a:srgbClr>
            </a:solidFill>
            <a:prstDash val="solid"/>
          </a:ln>
        </p:spPr>
        <p:txBody>
          <a:bodyPr/>
          <a:lstStyle/>
          <a:p>
            <a:endParaRPr lang="pt-BR"/>
          </a:p>
        </p:txBody>
      </p:sp>
      <p:sp>
        <p:nvSpPr>
          <p:cNvPr id="12" name="Text 9"/>
          <p:cNvSpPr txBox="1"/>
          <p:nvPr/>
        </p:nvSpPr>
        <p:spPr>
          <a:xfrm>
            <a:off x="406400" y="6421018"/>
            <a:ext cx="4324401" cy="216713"/>
          </a:xfrm>
          <a:prstGeom prst="rect">
            <a:avLst/>
          </a:prstGeom>
          <a:noFill/>
          <a:ln/>
        </p:spPr>
        <p:txBody>
          <a:bodyPr wrap="square" lIns="0" tIns="0" rIns="0" bIns="0" rtlCol="0" anchor="ctr"/>
          <a:lstStyle>
            <a:lvl1pPr indent="0">
              <a:buNone/>
              <a:defRPr sz="2800" kern="0" spc="-82">
                <a:solidFill>
                  <a:schemeClr val="tx1">
                    <a:lumMod val="65000"/>
                    <a:lumOff val="35000"/>
                  </a:schemeClr>
                </a:solidFill>
                <a:latin typeface="Montserrat" pitchFamily="34" charset="0"/>
                <a:ea typeface="Montserrat" pitchFamily="34" charset="-122"/>
                <a:cs typeface="Montserrat" pitchFamily="34" charset="-120"/>
              </a:defRPr>
            </a:lvl1pPr>
          </a:lstStyle>
          <a:p>
            <a:r>
              <a:rPr lang="pt-BR" sz="1400" dirty="0"/>
              <a:t>Projetando Soluções de Alta Performance</a:t>
            </a:r>
          </a:p>
        </p:txBody>
      </p:sp>
      <p:pic>
        <p:nvPicPr>
          <p:cNvPr id="19" name="Imagem 18">
            <a:extLst>
              <a:ext uri="{FF2B5EF4-FFF2-40B4-BE49-F238E27FC236}">
                <a16:creationId xmlns:a16="http://schemas.microsoft.com/office/drawing/2014/main" id="{3EA041D3-DF9D-4CDC-4B41-177262606250}"/>
              </a:ext>
            </a:extLst>
          </p:cNvPr>
          <p:cNvPicPr>
            <a:picLocks noChangeAspect="1"/>
          </p:cNvPicPr>
          <p:nvPr/>
        </p:nvPicPr>
        <p:blipFill>
          <a:blip r:embed="rId4"/>
          <a:stretch>
            <a:fillRect/>
          </a:stretch>
        </p:blipFill>
        <p:spPr>
          <a:xfrm>
            <a:off x="1205642" y="-465430"/>
            <a:ext cx="12879325" cy="8586216"/>
          </a:xfrm>
          <a:prstGeom prst="rect">
            <a:avLst/>
          </a:prstGeom>
        </p:spPr>
      </p:pic>
      <p:pic>
        <p:nvPicPr>
          <p:cNvPr id="21" name="Imagem 20">
            <a:extLst>
              <a:ext uri="{FF2B5EF4-FFF2-40B4-BE49-F238E27FC236}">
                <a16:creationId xmlns:a16="http://schemas.microsoft.com/office/drawing/2014/main" id="{219ECABE-02EB-18B3-0F03-4257D79C82F9}"/>
              </a:ext>
            </a:extLst>
          </p:cNvPr>
          <p:cNvPicPr>
            <a:picLocks noChangeAspect="1"/>
          </p:cNvPicPr>
          <p:nvPr/>
        </p:nvPicPr>
        <p:blipFill>
          <a:blip r:embed="rId5"/>
          <a:stretch>
            <a:fillRect/>
          </a:stretch>
        </p:blipFill>
        <p:spPr>
          <a:xfrm>
            <a:off x="4235877" y="1241515"/>
            <a:ext cx="12065377" cy="8043585"/>
          </a:xfrm>
          <a:prstGeom prst="rect">
            <a:avLst/>
          </a:prstGeom>
        </p:spPr>
      </p:pic>
      <p:pic>
        <p:nvPicPr>
          <p:cNvPr id="10" name="Imagem 9">
            <a:extLst>
              <a:ext uri="{FF2B5EF4-FFF2-40B4-BE49-F238E27FC236}">
                <a16:creationId xmlns:a16="http://schemas.microsoft.com/office/drawing/2014/main" id="{BA0ABAEA-546C-ED7D-F640-FB1416DE8198}"/>
              </a:ext>
            </a:extLst>
          </p:cNvPr>
          <p:cNvPicPr>
            <a:picLocks noChangeAspect="1"/>
          </p:cNvPicPr>
          <p:nvPr/>
        </p:nvPicPr>
        <p:blipFill>
          <a:blip r:embed="rId6"/>
          <a:srcRect r="16774" b="-2166"/>
          <a:stretch>
            <a:fillRect/>
          </a:stretch>
        </p:blipFill>
        <p:spPr>
          <a:xfrm>
            <a:off x="425694" y="5788221"/>
            <a:ext cx="2077476" cy="523951"/>
          </a:xfrm>
          <a:prstGeom prst="rect">
            <a:avLst/>
          </a:prstGeom>
        </p:spPr>
      </p:pic>
      <p:sp>
        <p:nvSpPr>
          <p:cNvPr id="9" name="Text 4">
            <a:extLst>
              <a:ext uri="{FF2B5EF4-FFF2-40B4-BE49-F238E27FC236}">
                <a16:creationId xmlns:a16="http://schemas.microsoft.com/office/drawing/2014/main" id="{00891199-0995-0222-2919-0D578B8618F5}"/>
              </a:ext>
            </a:extLst>
          </p:cNvPr>
          <p:cNvSpPr txBox="1"/>
          <p:nvPr/>
        </p:nvSpPr>
        <p:spPr>
          <a:xfrm>
            <a:off x="182921" y="2102561"/>
            <a:ext cx="9944100" cy="523951"/>
          </a:xfrm>
          <a:prstGeom prst="rect">
            <a:avLst/>
          </a:prstGeom>
          <a:noFill/>
          <a:ln/>
        </p:spPr>
        <p:txBody>
          <a:bodyPr wrap="square" lIns="0" tIns="0" rIns="0" bIns="0" rtlCol="0" anchor="ctr"/>
          <a:lstStyle/>
          <a:p>
            <a:pPr marL="0" indent="0" algn="l">
              <a:buNone/>
            </a:pPr>
            <a:r>
              <a:rPr lang="en-US" sz="2800" kern="0" spc="-82" dirty="0" err="1">
                <a:solidFill>
                  <a:schemeClr val="tx1">
                    <a:lumMod val="65000"/>
                    <a:lumOff val="35000"/>
                  </a:schemeClr>
                </a:solidFill>
                <a:latin typeface="Montserrat" pitchFamily="34" charset="0"/>
              </a:rPr>
              <a:t>Polpa</a:t>
            </a:r>
            <a:r>
              <a:rPr lang="en-US" sz="2800" kern="0" spc="-82" dirty="0">
                <a:solidFill>
                  <a:schemeClr val="tx1">
                    <a:lumMod val="65000"/>
                    <a:lumOff val="35000"/>
                  </a:schemeClr>
                </a:solidFill>
                <a:latin typeface="Montserrat" pitchFamily="34" charset="0"/>
              </a:rPr>
              <a:t> Premium</a:t>
            </a:r>
            <a:endParaRPr lang="en-US" sz="2800" dirty="0">
              <a:solidFill>
                <a:schemeClr val="tx1">
                  <a:lumMod val="65000"/>
                  <a:lumOff val="3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56000"/>
          </a:schemeClr>
        </a:solidFill>
        <a:effectLst/>
      </p:bgPr>
    </p:bg>
    <p:spTree>
      <p:nvGrpSpPr>
        <p:cNvPr id="1" name=""/>
        <p:cNvGrpSpPr/>
        <p:nvPr/>
      </p:nvGrpSpPr>
      <p:grpSpPr>
        <a:xfrm>
          <a:off x="0" y="0"/>
          <a:ext cx="0" cy="0"/>
          <a:chOff x="0" y="0"/>
          <a:chExt cx="0" cy="0"/>
        </a:xfrm>
      </p:grpSpPr>
      <p:pic>
        <p:nvPicPr>
          <p:cNvPr id="38" name="Image 8" descr="preencoded.png">
            <a:extLst>
              <a:ext uri="{FF2B5EF4-FFF2-40B4-BE49-F238E27FC236}">
                <a16:creationId xmlns:a16="http://schemas.microsoft.com/office/drawing/2014/main" id="{CD31DC9C-64F5-FA6E-54DA-0D08BF39115C}"/>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20000"/>
                    </a14:imgEffect>
                  </a14:imgLayer>
                </a14:imgProps>
              </a:ext>
            </a:extLst>
          </a:blip>
          <a:srcRect/>
          <a:stretch/>
        </p:blipFill>
        <p:spPr>
          <a:xfrm>
            <a:off x="841288" y="6191418"/>
            <a:ext cx="171907" cy="171907"/>
          </a:xfrm>
          <a:prstGeom prst="rect">
            <a:avLst/>
          </a:prstGeom>
        </p:spPr>
      </p:pic>
      <p:pic>
        <p:nvPicPr>
          <p:cNvPr id="37" name="Image 8" descr="preencoded.png">
            <a:extLst>
              <a:ext uri="{FF2B5EF4-FFF2-40B4-BE49-F238E27FC236}">
                <a16:creationId xmlns:a16="http://schemas.microsoft.com/office/drawing/2014/main" id="{CDEF8C8A-F525-4FDC-CCA6-06F1CDFBBE9C}"/>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20000"/>
                    </a14:imgEffect>
                  </a14:imgLayer>
                </a14:imgProps>
              </a:ext>
            </a:extLst>
          </a:blip>
          <a:srcRect/>
          <a:stretch/>
        </p:blipFill>
        <p:spPr>
          <a:xfrm>
            <a:off x="835618" y="5622672"/>
            <a:ext cx="171907" cy="171907"/>
          </a:xfrm>
          <a:prstGeom prst="rect">
            <a:avLst/>
          </a:prstGeom>
        </p:spPr>
      </p:pic>
      <p:pic>
        <p:nvPicPr>
          <p:cNvPr id="5" name="Image 0" descr="preencoded.png"/>
          <p:cNvPicPr>
            <a:picLocks noChangeAspect="1"/>
          </p:cNvPicPr>
          <p:nvPr/>
        </p:nvPicPr>
        <p:blipFill>
          <a:blip r:embed="rId5"/>
          <a:srcRect/>
          <a:stretch/>
        </p:blipFill>
        <p:spPr>
          <a:xfrm>
            <a:off x="109220" y="0"/>
            <a:ext cx="114300" cy="6858000"/>
          </a:xfrm>
          <a:prstGeom prst="rect">
            <a:avLst/>
          </a:prstGeom>
        </p:spPr>
      </p:pic>
      <p:pic>
        <p:nvPicPr>
          <p:cNvPr id="6" name="Image 1" descr="preencoded.png"/>
          <p:cNvPicPr>
            <a:picLocks noChangeAspect="1"/>
          </p:cNvPicPr>
          <p:nvPr/>
        </p:nvPicPr>
        <p:blipFill>
          <a:blip r:embed="rId6"/>
          <a:srcRect/>
          <a:stretch/>
        </p:blipFill>
        <p:spPr>
          <a:xfrm>
            <a:off x="1115" y="0"/>
            <a:ext cx="114404" cy="6864213"/>
          </a:xfrm>
          <a:prstGeom prst="rect">
            <a:avLst/>
          </a:prstGeom>
        </p:spPr>
      </p:pic>
      <p:sp>
        <p:nvSpPr>
          <p:cNvPr id="11" name="Text 6"/>
          <p:cNvSpPr txBox="1"/>
          <p:nvPr/>
        </p:nvSpPr>
        <p:spPr>
          <a:xfrm>
            <a:off x="580644" y="929030"/>
            <a:ext cx="4763110" cy="523951"/>
          </a:xfrm>
          <a:prstGeom prst="rect">
            <a:avLst/>
          </a:prstGeom>
          <a:noFill/>
          <a:ln>
            <a:solidFill>
              <a:srgbClr val="FFFFFF">
                <a:alpha val="0"/>
              </a:srgbClr>
            </a:solidFill>
          </a:ln>
        </p:spPr>
        <p:txBody>
          <a:bodyPr wrap="square" lIns="0" tIns="0" rIns="0" bIns="0" rtlCol="0" anchor="ctr"/>
          <a:lstStyle/>
          <a:p>
            <a:pPr marL="0" indent="0" algn="l">
              <a:buNone/>
            </a:pPr>
            <a:r>
              <a:rPr lang="en-US" sz="3000" dirty="0" err="1">
                <a:solidFill>
                  <a:srgbClr val="000000"/>
                </a:solidFill>
                <a:latin typeface="Montserrat" pitchFamily="34" charset="0"/>
                <a:ea typeface="Montserrat" pitchFamily="34" charset="-122"/>
                <a:cs typeface="Montserrat" pitchFamily="34" charset="-120"/>
              </a:rPr>
              <a:t>Sobre</a:t>
            </a:r>
            <a:r>
              <a:rPr lang="en-US" sz="3000" dirty="0">
                <a:solidFill>
                  <a:srgbClr val="000000"/>
                </a:solidFill>
                <a:latin typeface="Montserrat" pitchFamily="34" charset="0"/>
                <a:ea typeface="Montserrat" pitchFamily="34" charset="-122"/>
                <a:cs typeface="Montserrat" pitchFamily="34" charset="-120"/>
              </a:rPr>
              <a:t> </a:t>
            </a:r>
            <a:r>
              <a:rPr lang="en-US" sz="3000" dirty="0" err="1">
                <a:solidFill>
                  <a:srgbClr val="000000"/>
                </a:solidFill>
                <a:latin typeface="Montserrat" pitchFamily="34" charset="0"/>
                <a:ea typeface="Montserrat" pitchFamily="34" charset="-122"/>
                <a:cs typeface="Montserrat" pitchFamily="34" charset="-120"/>
              </a:rPr>
              <a:t>nós</a:t>
            </a:r>
            <a:endParaRPr lang="en-US" sz="3300" dirty="0"/>
          </a:p>
        </p:txBody>
      </p:sp>
      <p:sp>
        <p:nvSpPr>
          <p:cNvPr id="13" name="Text 7"/>
          <p:cNvSpPr txBox="1"/>
          <p:nvPr/>
        </p:nvSpPr>
        <p:spPr>
          <a:xfrm>
            <a:off x="630022" y="1610884"/>
            <a:ext cx="4962856" cy="2062887"/>
          </a:xfrm>
          <a:prstGeom prst="rect">
            <a:avLst/>
          </a:prstGeom>
          <a:noFill/>
          <a:ln/>
        </p:spPr>
        <p:txBody>
          <a:bodyPr wrap="square" lIns="0" tIns="0" rIns="0" bIns="0" rtlCol="0" anchor="t"/>
          <a:lstStyle/>
          <a:p>
            <a:r>
              <a:rPr lang="pt-BR" sz="1400" dirty="0">
                <a:solidFill>
                  <a:srgbClr val="000000"/>
                </a:solidFill>
                <a:latin typeface="Roboto" pitchFamily="34" charset="0"/>
                <a:ea typeface="Roboto" pitchFamily="34" charset="-122"/>
                <a:cs typeface="Roboto" pitchFamily="34" charset="-120"/>
              </a:rPr>
              <a:t>Fundada em 2000, a Citrotec® nasceu na indústria cítrica, evoluindo de uma operação de manutenção com cinco colaboradores para uma das principais fabricantes de equipamentos industriais de alta tecnologia, contando hoje com mais de 400 profissionais.</a:t>
            </a:r>
          </a:p>
          <a:p>
            <a:endParaRPr lang="pt-BR" sz="1400" dirty="0">
              <a:solidFill>
                <a:srgbClr val="000000"/>
              </a:solidFill>
              <a:latin typeface="Roboto" pitchFamily="34" charset="0"/>
              <a:ea typeface="Roboto" pitchFamily="34" charset="-122"/>
              <a:cs typeface="Roboto" pitchFamily="34" charset="-120"/>
            </a:endParaRPr>
          </a:p>
          <a:p>
            <a:r>
              <a:rPr lang="pt-BR" sz="1400" dirty="0">
                <a:solidFill>
                  <a:srgbClr val="000000"/>
                </a:solidFill>
                <a:latin typeface="Roboto" pitchFamily="34" charset="0"/>
                <a:ea typeface="Roboto" pitchFamily="34" charset="-122"/>
                <a:cs typeface="Roboto" pitchFamily="34" charset="-120"/>
              </a:rPr>
              <a:t>Atualmente, a Citrotec® é uma das principais fornecedoras do Brasil para os setores de Alimentos &amp; Bebidas — incluindo processamento cítrico — além das indústrias sucroalcooleira, de petróleo e mineração. Com operações globais nos Estados Unidos, México, Europa e África, nosso crescimento é impulsionado pela inovação e por um compromisso contínuo com a excelência industrial.</a:t>
            </a:r>
          </a:p>
          <a:p>
            <a:endParaRPr lang="en-US" sz="1400" dirty="0">
              <a:solidFill>
                <a:srgbClr val="000000"/>
              </a:solidFill>
              <a:latin typeface="Roboto" pitchFamily="34" charset="0"/>
              <a:ea typeface="Roboto" pitchFamily="34" charset="-122"/>
              <a:cs typeface="Roboto" pitchFamily="34" charset="-120"/>
            </a:endParaRPr>
          </a:p>
          <a:p>
            <a:endParaRPr lang="en-US" sz="1400" dirty="0"/>
          </a:p>
          <a:p>
            <a:pPr marL="0" indent="0" algn="l">
              <a:buNone/>
            </a:pPr>
            <a:endParaRPr lang="en-US" sz="1400" dirty="0"/>
          </a:p>
        </p:txBody>
      </p:sp>
      <p:sp>
        <p:nvSpPr>
          <p:cNvPr id="24" name="Text 14"/>
          <p:cNvSpPr txBox="1"/>
          <p:nvPr/>
        </p:nvSpPr>
        <p:spPr>
          <a:xfrm>
            <a:off x="1132941" y="4688370"/>
            <a:ext cx="4459936" cy="379625"/>
          </a:xfrm>
          <a:prstGeom prst="rect">
            <a:avLst/>
          </a:prstGeom>
          <a:noFill/>
          <a:ln/>
        </p:spPr>
        <p:txBody>
          <a:bodyPr wrap="square" lIns="0" tIns="0" rIns="0" bIns="0" rtlCol="0" anchor="t"/>
          <a:lstStyle/>
          <a:p>
            <a:r>
              <a:rPr lang="pt-BR" sz="1400" dirty="0">
                <a:latin typeface="Roboto" pitchFamily="34" charset="0"/>
                <a:ea typeface="Roboto" pitchFamily="34" charset="-122"/>
                <a:cs typeface="Roboto" pitchFamily="34" charset="-120"/>
              </a:rPr>
              <a:t>Empresa de engenharia especializada no fornecimento de equipamentos de processo customizados e soluções </a:t>
            </a:r>
            <a:r>
              <a:rPr lang="pt-BR" sz="1400" dirty="0" err="1">
                <a:latin typeface="Roboto" pitchFamily="34" charset="0"/>
                <a:ea typeface="Roboto" pitchFamily="34" charset="-122"/>
                <a:cs typeface="Roboto" pitchFamily="34" charset="-120"/>
              </a:rPr>
              <a:t>turnkey</a:t>
            </a:r>
            <a:r>
              <a:rPr lang="pt-BR" sz="1400" dirty="0">
                <a:latin typeface="Roboto" pitchFamily="34" charset="0"/>
                <a:ea typeface="Roboto" pitchFamily="34" charset="-122"/>
                <a:cs typeface="Roboto" pitchFamily="34" charset="-120"/>
              </a:rPr>
              <a:t> para diversos segmentos industriais</a:t>
            </a:r>
            <a:endParaRPr lang="en-US" sz="1400" dirty="0">
              <a:latin typeface="Roboto" pitchFamily="34" charset="0"/>
              <a:ea typeface="Roboto" pitchFamily="34" charset="-122"/>
              <a:cs typeface="Roboto" pitchFamily="34" charset="-120"/>
            </a:endParaRPr>
          </a:p>
        </p:txBody>
      </p:sp>
      <p:pic>
        <p:nvPicPr>
          <p:cNvPr id="25" name="Image 8" descr="preencoded.png"/>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20000"/>
                    </a14:imgEffect>
                  </a14:imgLayer>
                </a14:imgProps>
              </a:ext>
            </a:extLst>
          </a:blip>
          <a:srcRect/>
          <a:stretch/>
        </p:blipFill>
        <p:spPr>
          <a:xfrm>
            <a:off x="846734" y="4945425"/>
            <a:ext cx="171907" cy="171907"/>
          </a:xfrm>
          <a:prstGeom prst="rect">
            <a:avLst/>
          </a:prstGeom>
        </p:spPr>
      </p:pic>
      <p:sp>
        <p:nvSpPr>
          <p:cNvPr id="27" name="Text 15"/>
          <p:cNvSpPr txBox="1"/>
          <p:nvPr/>
        </p:nvSpPr>
        <p:spPr>
          <a:xfrm>
            <a:off x="1123797" y="5606505"/>
            <a:ext cx="4272078" cy="192024"/>
          </a:xfrm>
          <a:prstGeom prst="rect">
            <a:avLst/>
          </a:prstGeom>
          <a:noFill/>
          <a:ln/>
        </p:spPr>
        <p:txBody>
          <a:bodyPr wrap="square" lIns="0" tIns="0" rIns="0" bIns="0" rtlCol="0" anchor="ctr"/>
          <a:lstStyle/>
          <a:p>
            <a:pPr marL="0" indent="0" algn="l">
              <a:buNone/>
            </a:pPr>
            <a:r>
              <a:rPr lang="en-US" sz="1400" dirty="0">
                <a:latin typeface="Roboto" pitchFamily="34" charset="0"/>
                <a:ea typeface="Roboto" pitchFamily="34" charset="-122"/>
                <a:cs typeface="Roboto" pitchFamily="34" charset="-120"/>
              </a:rPr>
              <a:t>Mais de 200 Sistemas de </a:t>
            </a:r>
            <a:r>
              <a:rPr lang="en-US" sz="1400" dirty="0" err="1">
                <a:latin typeface="Roboto" pitchFamily="34" charset="0"/>
                <a:ea typeface="Roboto" pitchFamily="34" charset="-122"/>
                <a:cs typeface="Roboto" pitchFamily="34" charset="-120"/>
              </a:rPr>
              <a:t>Evaporação</a:t>
            </a:r>
            <a:r>
              <a:rPr lang="en-US" sz="1400" dirty="0">
                <a:latin typeface="Roboto" pitchFamily="34" charset="0"/>
                <a:ea typeface="Roboto" pitchFamily="34" charset="-122"/>
                <a:cs typeface="Roboto" pitchFamily="34" charset="-120"/>
              </a:rPr>
              <a:t> </a:t>
            </a:r>
            <a:r>
              <a:rPr lang="en-US" sz="1400" dirty="0" err="1">
                <a:latin typeface="Roboto" pitchFamily="34" charset="0"/>
                <a:ea typeface="Roboto" pitchFamily="34" charset="-122"/>
                <a:cs typeface="Roboto" pitchFamily="34" charset="-120"/>
              </a:rPr>
              <a:t>instalados</a:t>
            </a:r>
            <a:endParaRPr lang="en-US" sz="1400" dirty="0"/>
          </a:p>
        </p:txBody>
      </p:sp>
      <p:sp>
        <p:nvSpPr>
          <p:cNvPr id="29" name="Text 16"/>
          <p:cNvSpPr txBox="1"/>
          <p:nvPr/>
        </p:nvSpPr>
        <p:spPr>
          <a:xfrm>
            <a:off x="1143000" y="6167201"/>
            <a:ext cx="4543654" cy="191110"/>
          </a:xfrm>
          <a:prstGeom prst="rect">
            <a:avLst/>
          </a:prstGeom>
          <a:noFill/>
          <a:ln/>
        </p:spPr>
        <p:txBody>
          <a:bodyPr wrap="square" lIns="0" tIns="0" rIns="0" bIns="0" rtlCol="0" anchor="ctr"/>
          <a:lstStyle/>
          <a:p>
            <a:pPr marL="0" indent="0" algn="l">
              <a:buNone/>
            </a:pPr>
            <a:r>
              <a:rPr lang="en-US" sz="1400" dirty="0" err="1">
                <a:latin typeface="Roboto" pitchFamily="34" charset="0"/>
                <a:ea typeface="Roboto" pitchFamily="34" charset="-122"/>
                <a:cs typeface="Roboto" pitchFamily="34" charset="-120"/>
              </a:rPr>
              <a:t>Nosso</a:t>
            </a:r>
            <a:r>
              <a:rPr lang="en-US" sz="1400" dirty="0">
                <a:latin typeface="Roboto" pitchFamily="34" charset="0"/>
                <a:ea typeface="Roboto" pitchFamily="34" charset="-122"/>
                <a:cs typeface="Roboto" pitchFamily="34" charset="-120"/>
              </a:rPr>
              <a:t> portfolio </a:t>
            </a:r>
            <a:r>
              <a:rPr lang="en-US" sz="1400" dirty="0" err="1">
                <a:latin typeface="Roboto" pitchFamily="34" charset="0"/>
                <a:ea typeface="Roboto" pitchFamily="34" charset="-122"/>
                <a:cs typeface="Roboto" pitchFamily="34" charset="-120"/>
              </a:rPr>
              <a:t>inclui</a:t>
            </a:r>
            <a:r>
              <a:rPr lang="en-US" sz="1400" dirty="0">
                <a:latin typeface="Roboto" pitchFamily="34" charset="0"/>
                <a:ea typeface="Roboto" pitchFamily="34" charset="-122"/>
                <a:cs typeface="Roboto" pitchFamily="34" charset="-120"/>
              </a:rPr>
              <a:t> </a:t>
            </a:r>
            <a:r>
              <a:rPr lang="en-US" sz="1400" dirty="0" err="1">
                <a:latin typeface="Roboto" pitchFamily="34" charset="0"/>
                <a:ea typeface="Roboto" pitchFamily="34" charset="-122"/>
                <a:cs typeface="Roboto" pitchFamily="34" charset="-120"/>
              </a:rPr>
              <a:t>mais</a:t>
            </a:r>
            <a:r>
              <a:rPr lang="en-US" sz="1400" dirty="0">
                <a:latin typeface="Roboto" pitchFamily="34" charset="0"/>
                <a:ea typeface="Roboto" pitchFamily="34" charset="-122"/>
                <a:cs typeface="Roboto" pitchFamily="34" charset="-120"/>
              </a:rPr>
              <a:t> de 100 </a:t>
            </a:r>
            <a:r>
              <a:rPr lang="en-US" sz="1400" dirty="0" err="1">
                <a:latin typeface="Roboto" pitchFamily="34" charset="0"/>
                <a:ea typeface="Roboto" pitchFamily="34" charset="-122"/>
                <a:cs typeface="Roboto" pitchFamily="34" charset="-120"/>
              </a:rPr>
              <a:t>clientes</a:t>
            </a:r>
            <a:r>
              <a:rPr lang="en-US" sz="1400" dirty="0">
                <a:latin typeface="Roboto" pitchFamily="34" charset="0"/>
                <a:ea typeface="Roboto" pitchFamily="34" charset="-122"/>
                <a:cs typeface="Roboto" pitchFamily="34" charset="-120"/>
              </a:rPr>
              <a:t> </a:t>
            </a:r>
            <a:r>
              <a:rPr lang="en-US" sz="1400" dirty="0" err="1">
                <a:latin typeface="Roboto" pitchFamily="34" charset="0"/>
                <a:ea typeface="Roboto" pitchFamily="34" charset="-122"/>
                <a:cs typeface="Roboto" pitchFamily="34" charset="-120"/>
              </a:rPr>
              <a:t>fidelizados</a:t>
            </a:r>
            <a:r>
              <a:rPr lang="en-US" sz="1400" dirty="0">
                <a:latin typeface="Roboto" pitchFamily="34" charset="0"/>
                <a:ea typeface="Roboto" pitchFamily="34" charset="-122"/>
                <a:cs typeface="Roboto" pitchFamily="34" charset="-120"/>
              </a:rPr>
              <a:t> </a:t>
            </a:r>
          </a:p>
          <a:p>
            <a:pPr marL="0" indent="0" algn="l">
              <a:buNone/>
            </a:pPr>
            <a:r>
              <a:rPr lang="en-US" sz="1400" dirty="0" err="1">
                <a:latin typeface="Roboto" pitchFamily="34" charset="0"/>
                <a:ea typeface="Roboto" pitchFamily="34" charset="-122"/>
                <a:cs typeface="Roboto" pitchFamily="34" charset="-120"/>
              </a:rPr>
              <a:t>ao</a:t>
            </a:r>
            <a:r>
              <a:rPr lang="en-US" sz="1400" dirty="0">
                <a:latin typeface="Roboto" pitchFamily="34" charset="0"/>
                <a:ea typeface="Roboto" pitchFamily="34" charset="-122"/>
                <a:cs typeface="Roboto" pitchFamily="34" charset="-120"/>
              </a:rPr>
              <a:t> </a:t>
            </a:r>
            <a:r>
              <a:rPr lang="en-US" sz="1400" dirty="0" err="1">
                <a:latin typeface="Roboto" pitchFamily="34" charset="0"/>
                <a:ea typeface="Roboto" pitchFamily="34" charset="-122"/>
                <a:cs typeface="Roboto" pitchFamily="34" charset="-120"/>
              </a:rPr>
              <a:t>redor</a:t>
            </a:r>
            <a:r>
              <a:rPr lang="en-US" sz="1400" dirty="0">
                <a:latin typeface="Roboto" pitchFamily="34" charset="0"/>
                <a:ea typeface="Roboto" pitchFamily="34" charset="-122"/>
                <a:cs typeface="Roboto" pitchFamily="34" charset="-120"/>
              </a:rPr>
              <a:t> do </a:t>
            </a:r>
            <a:r>
              <a:rPr lang="en-US" sz="1400" dirty="0" err="1">
                <a:latin typeface="Roboto" pitchFamily="34" charset="0"/>
                <a:ea typeface="Roboto" pitchFamily="34" charset="-122"/>
                <a:cs typeface="Roboto" pitchFamily="34" charset="-120"/>
              </a:rPr>
              <a:t>mundo</a:t>
            </a:r>
            <a:endParaRPr lang="en-US" sz="1400" dirty="0"/>
          </a:p>
        </p:txBody>
      </p:sp>
      <p:pic>
        <p:nvPicPr>
          <p:cNvPr id="32" name="Image 12" descr="preencoded.png"/>
          <p:cNvPicPr>
            <a:picLocks noChangeAspect="1"/>
          </p:cNvPicPr>
          <p:nvPr/>
        </p:nvPicPr>
        <p:blipFill>
          <a:blip r:embed="rId7"/>
          <a:srcRect l="-2096" t="-484" r="41" b="-128"/>
          <a:stretch>
            <a:fillRect/>
          </a:stretch>
        </p:blipFill>
        <p:spPr>
          <a:xfrm>
            <a:off x="5700878" y="-42532"/>
            <a:ext cx="6529630" cy="6916729"/>
          </a:xfrm>
          <a:prstGeom prst="rect">
            <a:avLst/>
          </a:prstGeom>
        </p:spPr>
      </p:pic>
      <p:sp>
        <p:nvSpPr>
          <p:cNvPr id="42" name="Shape 13">
            <a:extLst>
              <a:ext uri="{FF2B5EF4-FFF2-40B4-BE49-F238E27FC236}">
                <a16:creationId xmlns:a16="http://schemas.microsoft.com/office/drawing/2014/main" id="{E07B3456-A1C2-9A54-7A06-F30510EB1120}"/>
              </a:ext>
            </a:extLst>
          </p:cNvPr>
          <p:cNvSpPr/>
          <p:nvPr/>
        </p:nvSpPr>
        <p:spPr>
          <a:xfrm flipH="1">
            <a:off x="580644" y="4560789"/>
            <a:ext cx="45719" cy="2062887"/>
          </a:xfrm>
          <a:prstGeom prst="roundRect">
            <a:avLst>
              <a:gd name="adj" fmla="val 83177"/>
            </a:avLst>
          </a:prstGeom>
          <a:solidFill>
            <a:srgbClr val="E5E7EB"/>
          </a:solidFill>
          <a:ln w="12700">
            <a:solidFill>
              <a:srgbClr val="E5E7EB">
                <a:alpha val="0"/>
              </a:srgbClr>
            </a:solidFill>
            <a:prstDash val="solid"/>
          </a:ln>
        </p:spPr>
        <p:txBody>
          <a:bodyPr/>
          <a:lstStyle/>
          <a:p>
            <a:endParaRPr lang="pt-BR" sz="1200"/>
          </a:p>
        </p:txBody>
      </p:sp>
      <p:sp>
        <p:nvSpPr>
          <p:cNvPr id="43" name="Retângulo 42">
            <a:extLst>
              <a:ext uri="{FF2B5EF4-FFF2-40B4-BE49-F238E27FC236}">
                <a16:creationId xmlns:a16="http://schemas.microsoft.com/office/drawing/2014/main" id="{4DD5CE1A-59B6-D80F-D174-4E7FF7EAA626}"/>
              </a:ext>
            </a:extLst>
          </p:cNvPr>
          <p:cNvSpPr/>
          <p:nvPr/>
        </p:nvSpPr>
        <p:spPr>
          <a:xfrm>
            <a:off x="5784481" y="-1"/>
            <a:ext cx="70842" cy="6864213"/>
          </a:xfrm>
          <a:prstGeom prst="rect">
            <a:avLst/>
          </a:prstGeom>
          <a:solidFill>
            <a:srgbClr val="F4AD17"/>
          </a:solidFill>
          <a:ln>
            <a:solidFill>
              <a:srgbClr val="F4AD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a:extLst>
              <a:ext uri="{FF2B5EF4-FFF2-40B4-BE49-F238E27FC236}">
                <a16:creationId xmlns:a16="http://schemas.microsoft.com/office/drawing/2014/main" id="{6102F372-F65D-7000-0F39-618A30CC21D0}"/>
              </a:ext>
            </a:extLst>
          </p:cNvPr>
          <p:cNvPicPr>
            <a:picLocks noChangeAspect="1"/>
          </p:cNvPicPr>
          <p:nvPr/>
        </p:nvPicPr>
        <p:blipFill>
          <a:blip r:embed="rId8"/>
          <a:stretch>
            <a:fillRect/>
          </a:stretch>
        </p:blipFill>
        <p:spPr>
          <a:xfrm>
            <a:off x="380616" y="251502"/>
            <a:ext cx="1530270" cy="37898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56000"/>
          </a:schemeClr>
        </a:solidFill>
        <a:effectLst/>
      </p:bgPr>
    </p:bg>
    <p:spTree>
      <p:nvGrpSpPr>
        <p:cNvPr id="1" name="">
          <a:extLst>
            <a:ext uri="{FF2B5EF4-FFF2-40B4-BE49-F238E27FC236}">
              <a16:creationId xmlns:a16="http://schemas.microsoft.com/office/drawing/2014/main" id="{B01A3969-89CB-78BD-7591-1DD5D6D67653}"/>
            </a:ext>
          </a:extLst>
        </p:cNvPr>
        <p:cNvGrpSpPr/>
        <p:nvPr/>
      </p:nvGrpSpPr>
      <p:grpSpPr>
        <a:xfrm>
          <a:off x="0" y="0"/>
          <a:ext cx="0" cy="0"/>
          <a:chOff x="0" y="0"/>
          <a:chExt cx="0" cy="0"/>
        </a:xfrm>
      </p:grpSpPr>
      <p:pic>
        <p:nvPicPr>
          <p:cNvPr id="40" name="Image 8" descr="preencoded.png">
            <a:extLst>
              <a:ext uri="{FF2B5EF4-FFF2-40B4-BE49-F238E27FC236}">
                <a16:creationId xmlns:a16="http://schemas.microsoft.com/office/drawing/2014/main" id="{0CD1DCF1-176E-3D68-20B2-D3BF9F9D1034}"/>
              </a:ext>
            </a:extLst>
          </p:cNvPr>
          <p:cNvPicPr>
            <a:picLocks noChangeAspect="1"/>
          </p:cNvPicPr>
          <p:nvPr/>
        </p:nvPicPr>
        <p: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saturation sat="400000"/>
                    </a14:imgEffect>
                    <a14:imgEffect>
                      <a14:brightnessContrast bright="-20000"/>
                    </a14:imgEffect>
                  </a14:imgLayer>
                </a14:imgProps>
              </a:ext>
            </a:extLst>
          </a:blip>
          <a:srcRect/>
          <a:stretch/>
        </p:blipFill>
        <p:spPr>
          <a:xfrm>
            <a:off x="842945" y="5297450"/>
            <a:ext cx="171907" cy="171907"/>
          </a:xfrm>
          <a:prstGeom prst="rect">
            <a:avLst/>
          </a:prstGeom>
        </p:spPr>
      </p:pic>
      <p:pic>
        <p:nvPicPr>
          <p:cNvPr id="39" name="Image 8" descr="preencoded.png">
            <a:extLst>
              <a:ext uri="{FF2B5EF4-FFF2-40B4-BE49-F238E27FC236}">
                <a16:creationId xmlns:a16="http://schemas.microsoft.com/office/drawing/2014/main" id="{B7FBB427-EACF-DE2E-BB07-9E738058AD89}"/>
              </a:ext>
            </a:extLst>
          </p:cNvPr>
          <p:cNvPicPr>
            <a:picLocks noChangeAspect="1"/>
          </p:cNvPicPr>
          <p:nvPr/>
        </p:nvPicPr>
        <p: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saturation sat="400000"/>
                    </a14:imgEffect>
                    <a14:imgEffect>
                      <a14:brightnessContrast bright="-20000"/>
                    </a14:imgEffect>
                  </a14:imgLayer>
                </a14:imgProps>
              </a:ext>
            </a:extLst>
          </a:blip>
          <a:srcRect/>
          <a:stretch/>
        </p:blipFill>
        <p:spPr>
          <a:xfrm>
            <a:off x="843423" y="4697958"/>
            <a:ext cx="171907" cy="171907"/>
          </a:xfrm>
          <a:prstGeom prst="rect">
            <a:avLst/>
          </a:prstGeom>
        </p:spPr>
      </p:pic>
      <p:pic>
        <p:nvPicPr>
          <p:cNvPr id="38" name="Image 8" descr="preencoded.png">
            <a:extLst>
              <a:ext uri="{FF2B5EF4-FFF2-40B4-BE49-F238E27FC236}">
                <a16:creationId xmlns:a16="http://schemas.microsoft.com/office/drawing/2014/main" id="{756DC407-A600-F476-4D13-AC39FB69B681}"/>
              </a:ext>
            </a:extLst>
          </p:cNvPr>
          <p:cNvPicPr>
            <a:picLocks noChangeAspect="1"/>
          </p:cNvPicPr>
          <p:nvPr/>
        </p:nvPicPr>
        <p: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saturation sat="400000"/>
                    </a14:imgEffect>
                    <a14:imgEffect>
                      <a14:brightnessContrast bright="-20000"/>
                    </a14:imgEffect>
                  </a14:imgLayer>
                </a14:imgProps>
              </a:ext>
            </a:extLst>
          </a:blip>
          <a:srcRect/>
          <a:stretch/>
        </p:blipFill>
        <p:spPr>
          <a:xfrm>
            <a:off x="841288" y="4087794"/>
            <a:ext cx="171907" cy="171907"/>
          </a:xfrm>
          <a:prstGeom prst="rect">
            <a:avLst/>
          </a:prstGeom>
        </p:spPr>
      </p:pic>
      <p:pic>
        <p:nvPicPr>
          <p:cNvPr id="37" name="Image 8" descr="preencoded.png">
            <a:extLst>
              <a:ext uri="{FF2B5EF4-FFF2-40B4-BE49-F238E27FC236}">
                <a16:creationId xmlns:a16="http://schemas.microsoft.com/office/drawing/2014/main" id="{A8EE37EA-622D-82AC-3863-F905C93179D4}"/>
              </a:ext>
            </a:extLst>
          </p:cNvPr>
          <p:cNvPicPr>
            <a:picLocks noChangeAspect="1"/>
          </p:cNvPicPr>
          <p:nvPr/>
        </p:nvPicPr>
        <p: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saturation sat="400000"/>
                    </a14:imgEffect>
                    <a14:imgEffect>
                      <a14:brightnessContrast bright="-20000"/>
                    </a14:imgEffect>
                  </a14:imgLayer>
                </a14:imgProps>
              </a:ext>
            </a:extLst>
          </a:blip>
          <a:srcRect/>
          <a:stretch/>
        </p:blipFill>
        <p:spPr>
          <a:xfrm>
            <a:off x="835618" y="3496746"/>
            <a:ext cx="171907" cy="171907"/>
          </a:xfrm>
          <a:prstGeom prst="rect">
            <a:avLst/>
          </a:prstGeom>
        </p:spPr>
      </p:pic>
      <p:pic>
        <p:nvPicPr>
          <p:cNvPr id="5" name="Image 0" descr="preencoded.png">
            <a:extLst>
              <a:ext uri="{FF2B5EF4-FFF2-40B4-BE49-F238E27FC236}">
                <a16:creationId xmlns:a16="http://schemas.microsoft.com/office/drawing/2014/main" id="{73D09679-FC46-F95A-CFE9-B9FA17890554}"/>
              </a:ext>
            </a:extLst>
          </p:cNvPr>
          <p:cNvPicPr>
            <a:picLocks noChangeAspect="1"/>
          </p:cNvPicPr>
          <p:nvPr/>
        </p:nvPicPr>
        <p:blipFill>
          <a:blip r:embed="rId7"/>
          <a:srcRect/>
          <a:stretch/>
        </p:blipFill>
        <p:spPr>
          <a:xfrm>
            <a:off x="109220" y="0"/>
            <a:ext cx="114300" cy="6858000"/>
          </a:xfrm>
          <a:prstGeom prst="rect">
            <a:avLst/>
          </a:prstGeom>
        </p:spPr>
      </p:pic>
      <p:pic>
        <p:nvPicPr>
          <p:cNvPr id="6" name="Image 1" descr="preencoded.png">
            <a:extLst>
              <a:ext uri="{FF2B5EF4-FFF2-40B4-BE49-F238E27FC236}">
                <a16:creationId xmlns:a16="http://schemas.microsoft.com/office/drawing/2014/main" id="{A09A95F7-F5BE-054D-F369-E23C4FFA87F9}"/>
              </a:ext>
            </a:extLst>
          </p:cNvPr>
          <p:cNvPicPr>
            <a:picLocks noChangeAspect="1"/>
          </p:cNvPicPr>
          <p:nvPr/>
        </p:nvPicPr>
        <p:blipFill>
          <a:blip r:embed="rId8"/>
          <a:srcRect/>
          <a:stretch/>
        </p:blipFill>
        <p:spPr>
          <a:xfrm>
            <a:off x="1115" y="0"/>
            <a:ext cx="114404" cy="6864213"/>
          </a:xfrm>
          <a:prstGeom prst="rect">
            <a:avLst/>
          </a:prstGeom>
        </p:spPr>
      </p:pic>
      <p:sp>
        <p:nvSpPr>
          <p:cNvPr id="11" name="Text 6">
            <a:extLst>
              <a:ext uri="{FF2B5EF4-FFF2-40B4-BE49-F238E27FC236}">
                <a16:creationId xmlns:a16="http://schemas.microsoft.com/office/drawing/2014/main" id="{82D5ABE4-9B0E-8E31-F6E7-4D25FF7C5CD8}"/>
              </a:ext>
            </a:extLst>
          </p:cNvPr>
          <p:cNvSpPr txBox="1"/>
          <p:nvPr/>
        </p:nvSpPr>
        <p:spPr>
          <a:xfrm>
            <a:off x="580644" y="1137576"/>
            <a:ext cx="4763110" cy="523951"/>
          </a:xfrm>
          <a:prstGeom prst="rect">
            <a:avLst/>
          </a:prstGeom>
          <a:noFill/>
          <a:ln>
            <a:solidFill>
              <a:srgbClr val="FFFFFF">
                <a:alpha val="0"/>
              </a:srgbClr>
            </a:solidFill>
          </a:ln>
        </p:spPr>
        <p:txBody>
          <a:bodyPr wrap="square" lIns="0" tIns="0" rIns="0" bIns="0" rtlCol="0" anchor="ctr"/>
          <a:lstStyle/>
          <a:p>
            <a:pPr marL="0" indent="0" algn="l">
              <a:buNone/>
            </a:pPr>
            <a:r>
              <a:rPr lang="en-US" sz="3000" dirty="0" err="1">
                <a:solidFill>
                  <a:srgbClr val="000000"/>
                </a:solidFill>
                <a:latin typeface="Montserrat" pitchFamily="34" charset="0"/>
                <a:ea typeface="Montserrat" pitchFamily="34" charset="-122"/>
                <a:cs typeface="Montserrat" pitchFamily="34" charset="-120"/>
              </a:rPr>
              <a:t>Infraestrutura</a:t>
            </a:r>
            <a:r>
              <a:rPr lang="en-US" sz="3000" dirty="0">
                <a:solidFill>
                  <a:srgbClr val="000000"/>
                </a:solidFill>
                <a:latin typeface="Montserrat" pitchFamily="34" charset="0"/>
                <a:ea typeface="Montserrat" pitchFamily="34" charset="-122"/>
                <a:cs typeface="Montserrat" pitchFamily="34" charset="-120"/>
              </a:rPr>
              <a:t> </a:t>
            </a:r>
            <a:r>
              <a:rPr lang="en-US" sz="3000" dirty="0" err="1">
                <a:solidFill>
                  <a:srgbClr val="000000"/>
                </a:solidFill>
                <a:latin typeface="Montserrat" pitchFamily="34" charset="0"/>
                <a:ea typeface="Montserrat" pitchFamily="34" charset="-122"/>
                <a:cs typeface="Montserrat" pitchFamily="34" charset="-120"/>
              </a:rPr>
              <a:t>Fabril</a:t>
            </a:r>
            <a:endParaRPr lang="en-US" sz="3300" dirty="0"/>
          </a:p>
        </p:txBody>
      </p:sp>
      <p:sp>
        <p:nvSpPr>
          <p:cNvPr id="24" name="Text 14">
            <a:extLst>
              <a:ext uri="{FF2B5EF4-FFF2-40B4-BE49-F238E27FC236}">
                <a16:creationId xmlns:a16="http://schemas.microsoft.com/office/drawing/2014/main" id="{848D9E3A-FEED-DB5B-1D8E-853830EC6C18}"/>
              </a:ext>
            </a:extLst>
          </p:cNvPr>
          <p:cNvSpPr txBox="1"/>
          <p:nvPr/>
        </p:nvSpPr>
        <p:spPr>
          <a:xfrm>
            <a:off x="1132941" y="2884906"/>
            <a:ext cx="4745129" cy="379625"/>
          </a:xfrm>
          <a:prstGeom prst="rect">
            <a:avLst/>
          </a:prstGeom>
          <a:noFill/>
          <a:ln/>
        </p:spPr>
        <p:txBody>
          <a:bodyPr wrap="square" lIns="0" tIns="0" rIns="0" bIns="0" rtlCol="0" anchor="t"/>
          <a:lstStyle/>
          <a:p>
            <a:r>
              <a:rPr lang="en-US" sz="1400" dirty="0" err="1">
                <a:solidFill>
                  <a:srgbClr val="000000"/>
                </a:solidFill>
                <a:latin typeface="Roboto" pitchFamily="34" charset="0"/>
                <a:ea typeface="Roboto" pitchFamily="34" charset="-122"/>
                <a:cs typeface="Roboto" pitchFamily="34" charset="-120"/>
              </a:rPr>
              <a:t>Área</a:t>
            </a:r>
            <a:r>
              <a:rPr lang="en-US" sz="1400" dirty="0">
                <a:solidFill>
                  <a:srgbClr val="000000"/>
                </a:solidFill>
                <a:latin typeface="Roboto" pitchFamily="34" charset="0"/>
                <a:ea typeface="Roboto" pitchFamily="34" charset="-122"/>
                <a:cs typeface="Roboto" pitchFamily="34" charset="-120"/>
              </a:rPr>
              <a:t> Total da Planta: 40.000 m²</a:t>
            </a:r>
            <a:endParaRPr lang="en-US" sz="1400" dirty="0"/>
          </a:p>
        </p:txBody>
      </p:sp>
      <p:pic>
        <p:nvPicPr>
          <p:cNvPr id="25" name="Image 8" descr="preencoded.png">
            <a:extLst>
              <a:ext uri="{FF2B5EF4-FFF2-40B4-BE49-F238E27FC236}">
                <a16:creationId xmlns:a16="http://schemas.microsoft.com/office/drawing/2014/main" id="{7495A463-8E42-AA7E-49A5-976D484416A2}"/>
              </a:ext>
            </a:extLst>
          </p:cNvPr>
          <p:cNvPicPr>
            <a:picLocks noChangeAspect="1"/>
          </p:cNvPicPr>
          <p:nvPr/>
        </p:nvPicPr>
        <p: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saturation sat="400000"/>
                    </a14:imgEffect>
                    <a14:imgEffect>
                      <a14:brightnessContrast bright="-20000"/>
                    </a14:imgEffect>
                  </a14:imgLayer>
                </a14:imgProps>
              </a:ext>
            </a:extLst>
          </a:blip>
          <a:srcRect/>
          <a:stretch/>
        </p:blipFill>
        <p:spPr>
          <a:xfrm>
            <a:off x="846734" y="2899377"/>
            <a:ext cx="171907" cy="171907"/>
          </a:xfrm>
          <a:prstGeom prst="rect">
            <a:avLst/>
          </a:prstGeom>
        </p:spPr>
      </p:pic>
      <p:sp>
        <p:nvSpPr>
          <p:cNvPr id="27" name="Text 15">
            <a:extLst>
              <a:ext uri="{FF2B5EF4-FFF2-40B4-BE49-F238E27FC236}">
                <a16:creationId xmlns:a16="http://schemas.microsoft.com/office/drawing/2014/main" id="{68C4E964-37F2-238C-7919-1E2AFD49BFA3}"/>
              </a:ext>
            </a:extLst>
          </p:cNvPr>
          <p:cNvSpPr txBox="1"/>
          <p:nvPr/>
        </p:nvSpPr>
        <p:spPr>
          <a:xfrm>
            <a:off x="1123797" y="3480579"/>
            <a:ext cx="4272078" cy="192024"/>
          </a:xfrm>
          <a:prstGeom prst="rect">
            <a:avLst/>
          </a:prstGeom>
          <a:noFill/>
          <a:ln/>
        </p:spPr>
        <p:txBody>
          <a:bodyPr wrap="square" lIns="0" tIns="0" rIns="0" bIns="0" rtlCol="0" anchor="ctr"/>
          <a:lstStyle/>
          <a:p>
            <a:r>
              <a:rPr lang="en-US" sz="1400" dirty="0" err="1">
                <a:solidFill>
                  <a:srgbClr val="000000"/>
                </a:solidFill>
                <a:latin typeface="Roboto" pitchFamily="34" charset="0"/>
                <a:ea typeface="Roboto" pitchFamily="34" charset="-122"/>
                <a:cs typeface="Roboto" pitchFamily="34" charset="-120"/>
              </a:rPr>
              <a:t>Área</a:t>
            </a:r>
            <a:r>
              <a:rPr lang="en-US" sz="1400" dirty="0">
                <a:solidFill>
                  <a:srgbClr val="000000"/>
                </a:solidFill>
                <a:latin typeface="Roboto" pitchFamily="34" charset="0"/>
                <a:ea typeface="Roboto" pitchFamily="34" charset="-122"/>
                <a:cs typeface="Roboto" pitchFamily="34" charset="-120"/>
              </a:rPr>
              <a:t> </a:t>
            </a:r>
            <a:r>
              <a:rPr lang="en-US" sz="1400" dirty="0" err="1">
                <a:solidFill>
                  <a:srgbClr val="000000"/>
                </a:solidFill>
                <a:latin typeface="Roboto" pitchFamily="34" charset="0"/>
                <a:ea typeface="Roboto" pitchFamily="34" charset="-122"/>
                <a:cs typeface="Roboto" pitchFamily="34" charset="-120"/>
              </a:rPr>
              <a:t>Fabril</a:t>
            </a:r>
            <a:r>
              <a:rPr lang="en-US" sz="1400" dirty="0">
                <a:solidFill>
                  <a:srgbClr val="000000"/>
                </a:solidFill>
                <a:latin typeface="Roboto" pitchFamily="34" charset="0"/>
                <a:ea typeface="Roboto" pitchFamily="34" charset="-122"/>
                <a:cs typeface="Roboto" pitchFamily="34" charset="-120"/>
              </a:rPr>
              <a:t>: 13.000 m²</a:t>
            </a:r>
            <a:endParaRPr lang="en-US" sz="1400" dirty="0"/>
          </a:p>
        </p:txBody>
      </p:sp>
      <p:sp>
        <p:nvSpPr>
          <p:cNvPr id="29" name="Text 16">
            <a:extLst>
              <a:ext uri="{FF2B5EF4-FFF2-40B4-BE49-F238E27FC236}">
                <a16:creationId xmlns:a16="http://schemas.microsoft.com/office/drawing/2014/main" id="{B3F27384-556D-1E2F-5413-CF4804A86CA7}"/>
              </a:ext>
            </a:extLst>
          </p:cNvPr>
          <p:cNvSpPr txBox="1"/>
          <p:nvPr/>
        </p:nvSpPr>
        <p:spPr>
          <a:xfrm>
            <a:off x="1143000" y="4063577"/>
            <a:ext cx="4543654" cy="191110"/>
          </a:xfrm>
          <a:prstGeom prst="rect">
            <a:avLst/>
          </a:prstGeom>
          <a:noFill/>
          <a:ln/>
        </p:spPr>
        <p:txBody>
          <a:bodyPr wrap="square" lIns="0" tIns="0" rIns="0" bIns="0" rtlCol="0" anchor="ctr"/>
          <a:lstStyle/>
          <a:p>
            <a:r>
              <a:rPr lang="en-US" sz="1400" dirty="0">
                <a:solidFill>
                  <a:srgbClr val="000000"/>
                </a:solidFill>
                <a:latin typeface="Roboto" pitchFamily="34" charset="0"/>
                <a:ea typeface="Roboto" pitchFamily="34" charset="-122"/>
                <a:cs typeface="Roboto" pitchFamily="34" charset="-120"/>
              </a:rPr>
              <a:t>Mais de 400 </a:t>
            </a:r>
            <a:r>
              <a:rPr lang="en-US" sz="1400" dirty="0" err="1">
                <a:solidFill>
                  <a:srgbClr val="000000"/>
                </a:solidFill>
                <a:latin typeface="Roboto" pitchFamily="34" charset="0"/>
                <a:ea typeface="Roboto" pitchFamily="34" charset="-122"/>
                <a:cs typeface="Roboto" pitchFamily="34" charset="-120"/>
              </a:rPr>
              <a:t>Profissionais</a:t>
            </a:r>
            <a:endParaRPr lang="en-US" sz="1400" dirty="0"/>
          </a:p>
        </p:txBody>
      </p:sp>
      <p:sp>
        <p:nvSpPr>
          <p:cNvPr id="4" name="Text 16">
            <a:extLst>
              <a:ext uri="{FF2B5EF4-FFF2-40B4-BE49-F238E27FC236}">
                <a16:creationId xmlns:a16="http://schemas.microsoft.com/office/drawing/2014/main" id="{95507B42-54E9-8EB7-A092-5B76E7FB2D1C}"/>
              </a:ext>
            </a:extLst>
          </p:cNvPr>
          <p:cNvSpPr txBox="1"/>
          <p:nvPr/>
        </p:nvSpPr>
        <p:spPr>
          <a:xfrm>
            <a:off x="1143000" y="4677141"/>
            <a:ext cx="4543654" cy="191110"/>
          </a:xfrm>
          <a:prstGeom prst="rect">
            <a:avLst/>
          </a:prstGeom>
          <a:noFill/>
          <a:ln/>
        </p:spPr>
        <p:txBody>
          <a:bodyPr wrap="square" lIns="0" tIns="0" rIns="0" bIns="0" rtlCol="0" anchor="ctr"/>
          <a:lstStyle/>
          <a:p>
            <a:r>
              <a:rPr lang="en-US" sz="1400" dirty="0">
                <a:solidFill>
                  <a:srgbClr val="000000"/>
                </a:solidFill>
                <a:latin typeface="Roboto" pitchFamily="34" charset="0"/>
                <a:ea typeface="Roboto" pitchFamily="34" charset="-122"/>
                <a:cs typeface="Roboto" pitchFamily="34" charset="-120"/>
              </a:rPr>
              <a:t>Pontes </a:t>
            </a:r>
            <a:r>
              <a:rPr lang="en-US" sz="1400" dirty="0" err="1">
                <a:solidFill>
                  <a:srgbClr val="000000"/>
                </a:solidFill>
                <a:latin typeface="Roboto" pitchFamily="34" charset="0"/>
                <a:ea typeface="Roboto" pitchFamily="34" charset="-122"/>
                <a:cs typeface="Roboto" pitchFamily="34" charset="-120"/>
              </a:rPr>
              <a:t>Rolantes</a:t>
            </a:r>
            <a:r>
              <a:rPr lang="en-US" sz="1400" dirty="0">
                <a:solidFill>
                  <a:srgbClr val="000000"/>
                </a:solidFill>
                <a:latin typeface="Roboto" pitchFamily="34" charset="0"/>
                <a:ea typeface="Roboto" pitchFamily="34" charset="-122"/>
                <a:cs typeface="Roboto" pitchFamily="34" charset="-120"/>
              </a:rPr>
              <a:t> com </a:t>
            </a:r>
            <a:r>
              <a:rPr lang="en-US" sz="1400" dirty="0" err="1">
                <a:solidFill>
                  <a:srgbClr val="000000"/>
                </a:solidFill>
                <a:latin typeface="Roboto" pitchFamily="34" charset="0"/>
                <a:ea typeface="Roboto" pitchFamily="34" charset="-122"/>
                <a:cs typeface="Roboto" pitchFamily="34" charset="-120"/>
              </a:rPr>
              <a:t>Capacidade</a:t>
            </a:r>
            <a:r>
              <a:rPr lang="en-US" sz="1400" dirty="0">
                <a:solidFill>
                  <a:srgbClr val="000000"/>
                </a:solidFill>
                <a:latin typeface="Roboto" pitchFamily="34" charset="0"/>
                <a:ea typeface="Roboto" pitchFamily="34" charset="-122"/>
                <a:cs typeface="Roboto" pitchFamily="34" charset="-120"/>
              </a:rPr>
              <a:t> de </a:t>
            </a:r>
          </a:p>
          <a:p>
            <a:r>
              <a:rPr lang="en-US" sz="1400" dirty="0" err="1">
                <a:solidFill>
                  <a:srgbClr val="000000"/>
                </a:solidFill>
                <a:latin typeface="Roboto" pitchFamily="34" charset="0"/>
                <a:ea typeface="Roboto" pitchFamily="34" charset="-122"/>
                <a:cs typeface="Roboto" pitchFamily="34" charset="-120"/>
              </a:rPr>
              <a:t>até</a:t>
            </a:r>
            <a:r>
              <a:rPr lang="en-US" sz="1400" dirty="0">
                <a:solidFill>
                  <a:srgbClr val="000000"/>
                </a:solidFill>
                <a:latin typeface="Roboto" pitchFamily="34" charset="0"/>
                <a:ea typeface="Roboto" pitchFamily="34" charset="-122"/>
                <a:cs typeface="Roboto" pitchFamily="34" charset="-120"/>
              </a:rPr>
              <a:t> 50 </a:t>
            </a:r>
            <a:r>
              <a:rPr lang="en-US" sz="1400" dirty="0" err="1">
                <a:solidFill>
                  <a:srgbClr val="000000"/>
                </a:solidFill>
                <a:latin typeface="Roboto" pitchFamily="34" charset="0"/>
                <a:ea typeface="Roboto" pitchFamily="34" charset="-122"/>
                <a:cs typeface="Roboto" pitchFamily="34" charset="-120"/>
              </a:rPr>
              <a:t>Toneladas</a:t>
            </a:r>
            <a:endParaRPr lang="en-US" sz="1400" dirty="0"/>
          </a:p>
        </p:txBody>
      </p:sp>
      <p:sp>
        <p:nvSpPr>
          <p:cNvPr id="8" name="Text 16">
            <a:extLst>
              <a:ext uri="{FF2B5EF4-FFF2-40B4-BE49-F238E27FC236}">
                <a16:creationId xmlns:a16="http://schemas.microsoft.com/office/drawing/2014/main" id="{BFF9B4F9-6CD5-89B7-7AA5-96D958B59822}"/>
              </a:ext>
            </a:extLst>
          </p:cNvPr>
          <p:cNvSpPr txBox="1"/>
          <p:nvPr/>
        </p:nvSpPr>
        <p:spPr>
          <a:xfrm>
            <a:off x="1143000" y="5371719"/>
            <a:ext cx="3464434" cy="193890"/>
          </a:xfrm>
          <a:prstGeom prst="rect">
            <a:avLst/>
          </a:prstGeom>
          <a:noFill/>
          <a:ln/>
        </p:spPr>
        <p:txBody>
          <a:bodyPr wrap="square" lIns="0" tIns="0" rIns="0" bIns="0" rtlCol="0" anchor="ctr"/>
          <a:lstStyle/>
          <a:p>
            <a:r>
              <a:rPr lang="en-US" sz="1400" dirty="0" err="1">
                <a:latin typeface="Roboto" pitchFamily="34" charset="0"/>
                <a:ea typeface="Roboto" pitchFamily="34" charset="-122"/>
                <a:cs typeface="Roboto" pitchFamily="34" charset="-120"/>
              </a:rPr>
              <a:t>Certificações</a:t>
            </a:r>
            <a:r>
              <a:rPr lang="en-US" sz="1400" dirty="0">
                <a:latin typeface="Roboto" pitchFamily="34" charset="0"/>
                <a:ea typeface="Roboto" pitchFamily="34" charset="-122"/>
                <a:cs typeface="Roboto" pitchFamily="34" charset="-120"/>
              </a:rPr>
              <a:t> ASME, National Board e </a:t>
            </a:r>
          </a:p>
          <a:p>
            <a:r>
              <a:rPr lang="en-US" sz="1400" dirty="0">
                <a:latin typeface="Roboto" pitchFamily="34" charset="0"/>
                <a:ea typeface="Roboto" pitchFamily="34" charset="-122"/>
                <a:cs typeface="Roboto" pitchFamily="34" charset="-120"/>
              </a:rPr>
              <a:t>ISO 9001</a:t>
            </a:r>
            <a:endParaRPr lang="en-US" sz="1400" dirty="0"/>
          </a:p>
        </p:txBody>
      </p:sp>
      <p:sp>
        <p:nvSpPr>
          <p:cNvPr id="42" name="Shape 13">
            <a:extLst>
              <a:ext uri="{FF2B5EF4-FFF2-40B4-BE49-F238E27FC236}">
                <a16:creationId xmlns:a16="http://schemas.microsoft.com/office/drawing/2014/main" id="{52B8EF92-CA0F-C19A-2DD0-B18938CA9104}"/>
              </a:ext>
            </a:extLst>
          </p:cNvPr>
          <p:cNvSpPr/>
          <p:nvPr/>
        </p:nvSpPr>
        <p:spPr>
          <a:xfrm flipH="1">
            <a:off x="580644" y="2732963"/>
            <a:ext cx="45719" cy="3042196"/>
          </a:xfrm>
          <a:prstGeom prst="roundRect">
            <a:avLst>
              <a:gd name="adj" fmla="val 83177"/>
            </a:avLst>
          </a:prstGeom>
          <a:solidFill>
            <a:srgbClr val="E5E7EB"/>
          </a:solidFill>
          <a:ln w="12700">
            <a:solidFill>
              <a:srgbClr val="E5E7EB">
                <a:alpha val="0"/>
              </a:srgbClr>
            </a:solidFill>
            <a:prstDash val="solid"/>
          </a:ln>
        </p:spPr>
        <p:txBody>
          <a:bodyPr/>
          <a:lstStyle/>
          <a:p>
            <a:endParaRPr lang="pt-BR" sz="1200"/>
          </a:p>
        </p:txBody>
      </p:sp>
      <p:sp>
        <p:nvSpPr>
          <p:cNvPr id="43" name="Retângulo 42">
            <a:extLst>
              <a:ext uri="{FF2B5EF4-FFF2-40B4-BE49-F238E27FC236}">
                <a16:creationId xmlns:a16="http://schemas.microsoft.com/office/drawing/2014/main" id="{70B68E4A-6E38-CDEC-FEDB-FE4DACB0DD16}"/>
              </a:ext>
            </a:extLst>
          </p:cNvPr>
          <p:cNvSpPr/>
          <p:nvPr/>
        </p:nvSpPr>
        <p:spPr>
          <a:xfrm flipH="1">
            <a:off x="4807819" y="-1"/>
            <a:ext cx="7383066" cy="6864213"/>
          </a:xfrm>
          <a:prstGeom prst="rect">
            <a:avLst/>
          </a:prstGeom>
          <a:solidFill>
            <a:srgbClr val="F4AD17"/>
          </a:solidFill>
          <a:ln>
            <a:solidFill>
              <a:srgbClr val="F4AD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Fábrica R0">
            <a:hlinkClick r:id="" action="ppaction://media"/>
            <a:extLst>
              <a:ext uri="{FF2B5EF4-FFF2-40B4-BE49-F238E27FC236}">
                <a16:creationId xmlns:a16="http://schemas.microsoft.com/office/drawing/2014/main" id="{FB1BDEE3-7D8D-C73A-9FA3-0D899C160F79}"/>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4947930" y="117702"/>
            <a:ext cx="7135213" cy="3839945"/>
          </a:xfrm>
          <a:prstGeom prst="rect">
            <a:avLst/>
          </a:prstGeom>
        </p:spPr>
      </p:pic>
      <p:sp>
        <p:nvSpPr>
          <p:cNvPr id="3" name="Freeform 4">
            <a:extLst>
              <a:ext uri="{FF2B5EF4-FFF2-40B4-BE49-F238E27FC236}">
                <a16:creationId xmlns:a16="http://schemas.microsoft.com/office/drawing/2014/main" id="{1E3A6EA8-7367-94E2-29D1-4E46A1C613B2}"/>
              </a:ext>
            </a:extLst>
          </p:cNvPr>
          <p:cNvSpPr/>
          <p:nvPr/>
        </p:nvSpPr>
        <p:spPr>
          <a:xfrm>
            <a:off x="4947930" y="4072140"/>
            <a:ext cx="7135213" cy="2683223"/>
          </a:xfrm>
          <a:custGeom>
            <a:avLst/>
            <a:gdLst/>
            <a:ahLst/>
            <a:cxnLst/>
            <a:rect l="l" t="t" r="r" b="b"/>
            <a:pathLst>
              <a:path w="15917546" h="5774163">
                <a:moveTo>
                  <a:pt x="0" y="0"/>
                </a:moveTo>
                <a:lnTo>
                  <a:pt x="15917546" y="0"/>
                </a:lnTo>
                <a:lnTo>
                  <a:pt x="15917546" y="5774162"/>
                </a:lnTo>
                <a:lnTo>
                  <a:pt x="0" y="5774162"/>
                </a:lnTo>
                <a:lnTo>
                  <a:pt x="0" y="0"/>
                </a:lnTo>
                <a:close/>
              </a:path>
            </a:pathLst>
          </a:custGeom>
          <a:blipFill>
            <a:blip r:embed="rId10"/>
            <a:stretch>
              <a:fillRect t="-15343" b="-40064"/>
            </a:stretch>
          </a:blipFill>
        </p:spPr>
        <p:txBody>
          <a:bodyPr/>
          <a:lstStyle/>
          <a:p>
            <a:endParaRPr lang="pt-BR"/>
          </a:p>
        </p:txBody>
      </p:sp>
      <p:sp>
        <p:nvSpPr>
          <p:cNvPr id="9" name="AutoShape 9">
            <a:extLst>
              <a:ext uri="{FF2B5EF4-FFF2-40B4-BE49-F238E27FC236}">
                <a16:creationId xmlns:a16="http://schemas.microsoft.com/office/drawing/2014/main" id="{3C54C169-AC01-CA5C-0A28-C41EC6191733}"/>
              </a:ext>
            </a:extLst>
          </p:cNvPr>
          <p:cNvSpPr/>
          <p:nvPr/>
        </p:nvSpPr>
        <p:spPr>
          <a:xfrm flipV="1">
            <a:off x="4947930" y="4122740"/>
            <a:ext cx="1499523" cy="2474514"/>
          </a:xfrm>
          <a:prstGeom prst="line">
            <a:avLst/>
          </a:prstGeom>
          <a:ln w="38100" cap="flat">
            <a:solidFill>
              <a:srgbClr val="FFFDFC"/>
            </a:solidFill>
            <a:prstDash val="sysDash"/>
            <a:headEnd type="none" w="sm" len="sm"/>
            <a:tailEnd type="none" w="sm" len="sm"/>
          </a:ln>
        </p:spPr>
        <p:txBody>
          <a:bodyPr/>
          <a:lstStyle/>
          <a:p>
            <a:endParaRPr lang="pt-BR"/>
          </a:p>
        </p:txBody>
      </p:sp>
      <p:sp>
        <p:nvSpPr>
          <p:cNvPr id="10" name="AutoShape 10">
            <a:extLst>
              <a:ext uri="{FF2B5EF4-FFF2-40B4-BE49-F238E27FC236}">
                <a16:creationId xmlns:a16="http://schemas.microsoft.com/office/drawing/2014/main" id="{208F2121-9FBE-891B-B6AA-A9C3ECC76560}"/>
              </a:ext>
            </a:extLst>
          </p:cNvPr>
          <p:cNvSpPr/>
          <p:nvPr/>
        </p:nvSpPr>
        <p:spPr>
          <a:xfrm flipV="1">
            <a:off x="7893699" y="4720081"/>
            <a:ext cx="2715208" cy="0"/>
          </a:xfrm>
          <a:prstGeom prst="line">
            <a:avLst/>
          </a:prstGeom>
          <a:ln w="38100" cap="flat">
            <a:solidFill>
              <a:srgbClr val="FFFDFC"/>
            </a:solidFill>
            <a:prstDash val="sysDash"/>
            <a:headEnd type="none" w="sm" len="sm"/>
            <a:tailEnd type="none" w="sm" len="sm"/>
          </a:ln>
        </p:spPr>
        <p:txBody>
          <a:bodyPr/>
          <a:lstStyle/>
          <a:p>
            <a:endParaRPr lang="pt-BR"/>
          </a:p>
        </p:txBody>
      </p:sp>
      <p:sp>
        <p:nvSpPr>
          <p:cNvPr id="14" name="AutoShape 11">
            <a:extLst>
              <a:ext uri="{FF2B5EF4-FFF2-40B4-BE49-F238E27FC236}">
                <a16:creationId xmlns:a16="http://schemas.microsoft.com/office/drawing/2014/main" id="{CA5BE2EB-52AA-4096-BC5D-9DA4FCD59444}"/>
              </a:ext>
            </a:extLst>
          </p:cNvPr>
          <p:cNvSpPr/>
          <p:nvPr/>
        </p:nvSpPr>
        <p:spPr>
          <a:xfrm>
            <a:off x="7548465" y="6507433"/>
            <a:ext cx="4094673" cy="2"/>
          </a:xfrm>
          <a:prstGeom prst="line">
            <a:avLst/>
          </a:prstGeom>
          <a:ln w="38100" cap="flat">
            <a:solidFill>
              <a:srgbClr val="FFFDFC"/>
            </a:solidFill>
            <a:prstDash val="sysDash"/>
            <a:headEnd type="none" w="sm" len="sm"/>
            <a:tailEnd type="none" w="sm" len="sm"/>
          </a:ln>
        </p:spPr>
        <p:txBody>
          <a:bodyPr/>
          <a:lstStyle/>
          <a:p>
            <a:endParaRPr lang="pt-BR"/>
          </a:p>
        </p:txBody>
      </p:sp>
      <p:sp>
        <p:nvSpPr>
          <p:cNvPr id="15" name="AutoShape 12">
            <a:extLst>
              <a:ext uri="{FF2B5EF4-FFF2-40B4-BE49-F238E27FC236}">
                <a16:creationId xmlns:a16="http://schemas.microsoft.com/office/drawing/2014/main" id="{72BA36B4-2F66-F3A9-026D-ED02528D8F69}"/>
              </a:ext>
            </a:extLst>
          </p:cNvPr>
          <p:cNvSpPr/>
          <p:nvPr/>
        </p:nvSpPr>
        <p:spPr>
          <a:xfrm flipV="1">
            <a:off x="7548465" y="4720080"/>
            <a:ext cx="345233" cy="1787352"/>
          </a:xfrm>
          <a:prstGeom prst="line">
            <a:avLst/>
          </a:prstGeom>
          <a:ln w="38100" cap="flat">
            <a:solidFill>
              <a:srgbClr val="FFFDFC"/>
            </a:solidFill>
            <a:prstDash val="sysDash"/>
            <a:headEnd type="none" w="sm" len="sm"/>
            <a:tailEnd type="none" w="sm" len="sm"/>
          </a:ln>
        </p:spPr>
        <p:txBody>
          <a:bodyPr/>
          <a:lstStyle/>
          <a:p>
            <a:endParaRPr lang="pt-BR"/>
          </a:p>
        </p:txBody>
      </p:sp>
      <p:sp>
        <p:nvSpPr>
          <p:cNvPr id="16" name="AutoShape 13">
            <a:extLst>
              <a:ext uri="{FF2B5EF4-FFF2-40B4-BE49-F238E27FC236}">
                <a16:creationId xmlns:a16="http://schemas.microsoft.com/office/drawing/2014/main" id="{8B067583-FA20-CD53-94C3-BF261EF26430}"/>
              </a:ext>
            </a:extLst>
          </p:cNvPr>
          <p:cNvSpPr/>
          <p:nvPr/>
        </p:nvSpPr>
        <p:spPr>
          <a:xfrm flipH="1" flipV="1">
            <a:off x="10608906" y="4720081"/>
            <a:ext cx="1034232" cy="1787352"/>
          </a:xfrm>
          <a:prstGeom prst="line">
            <a:avLst/>
          </a:prstGeom>
          <a:ln w="38100" cap="flat">
            <a:solidFill>
              <a:srgbClr val="FFFDFC"/>
            </a:solidFill>
            <a:prstDash val="sysDash"/>
            <a:headEnd type="none" w="sm" len="sm"/>
            <a:tailEnd type="none" w="sm" len="sm"/>
          </a:ln>
        </p:spPr>
        <p:txBody>
          <a:bodyPr/>
          <a:lstStyle/>
          <a:p>
            <a:endParaRPr lang="pt-BR"/>
          </a:p>
        </p:txBody>
      </p:sp>
      <p:sp>
        <p:nvSpPr>
          <p:cNvPr id="17" name="AutoShape 10">
            <a:extLst>
              <a:ext uri="{FF2B5EF4-FFF2-40B4-BE49-F238E27FC236}">
                <a16:creationId xmlns:a16="http://schemas.microsoft.com/office/drawing/2014/main" id="{E34108EA-455F-21F1-6035-EDD487FF5C9F}"/>
              </a:ext>
            </a:extLst>
          </p:cNvPr>
          <p:cNvSpPr/>
          <p:nvPr/>
        </p:nvSpPr>
        <p:spPr>
          <a:xfrm>
            <a:off x="6447453" y="4109338"/>
            <a:ext cx="1222310" cy="0"/>
          </a:xfrm>
          <a:prstGeom prst="line">
            <a:avLst/>
          </a:prstGeom>
          <a:ln w="38100" cap="flat">
            <a:solidFill>
              <a:srgbClr val="FFFDFC"/>
            </a:solidFill>
            <a:prstDash val="sysDash"/>
            <a:headEnd type="none" w="sm" len="sm"/>
            <a:tailEnd type="none" w="sm" len="sm"/>
          </a:ln>
        </p:spPr>
        <p:txBody>
          <a:bodyPr/>
          <a:lstStyle/>
          <a:p>
            <a:endParaRPr lang="pt-BR"/>
          </a:p>
        </p:txBody>
      </p:sp>
      <p:sp>
        <p:nvSpPr>
          <p:cNvPr id="18" name="AutoShape 12">
            <a:extLst>
              <a:ext uri="{FF2B5EF4-FFF2-40B4-BE49-F238E27FC236}">
                <a16:creationId xmlns:a16="http://schemas.microsoft.com/office/drawing/2014/main" id="{66BFA04C-9DFC-908A-23F6-0CDC08A1D60B}"/>
              </a:ext>
            </a:extLst>
          </p:cNvPr>
          <p:cNvSpPr/>
          <p:nvPr/>
        </p:nvSpPr>
        <p:spPr>
          <a:xfrm flipV="1">
            <a:off x="7035282" y="4142791"/>
            <a:ext cx="634481" cy="2491274"/>
          </a:xfrm>
          <a:prstGeom prst="line">
            <a:avLst/>
          </a:prstGeom>
          <a:ln w="38100" cap="flat">
            <a:solidFill>
              <a:srgbClr val="FFFDFC"/>
            </a:solidFill>
            <a:prstDash val="sysDash"/>
            <a:headEnd type="none" w="sm" len="sm"/>
            <a:tailEnd type="none" w="sm" len="sm"/>
          </a:ln>
        </p:spPr>
        <p:txBody>
          <a:bodyPr/>
          <a:lstStyle/>
          <a:p>
            <a:endParaRPr lang="pt-BR"/>
          </a:p>
        </p:txBody>
      </p:sp>
      <p:sp>
        <p:nvSpPr>
          <p:cNvPr id="19" name="AutoShape 10">
            <a:extLst>
              <a:ext uri="{FF2B5EF4-FFF2-40B4-BE49-F238E27FC236}">
                <a16:creationId xmlns:a16="http://schemas.microsoft.com/office/drawing/2014/main" id="{8ADC82AE-11E9-6666-BE91-8948B02107E4}"/>
              </a:ext>
            </a:extLst>
          </p:cNvPr>
          <p:cNvSpPr/>
          <p:nvPr/>
        </p:nvSpPr>
        <p:spPr>
          <a:xfrm flipV="1">
            <a:off x="4947931" y="6619027"/>
            <a:ext cx="2087352" cy="16760"/>
          </a:xfrm>
          <a:prstGeom prst="line">
            <a:avLst/>
          </a:prstGeom>
          <a:ln w="38100" cap="flat">
            <a:solidFill>
              <a:srgbClr val="FFFDFC"/>
            </a:solidFill>
            <a:prstDash val="sysDash"/>
            <a:headEnd type="none" w="sm" len="sm"/>
            <a:tailEnd type="none" w="sm" len="sm"/>
          </a:ln>
        </p:spPr>
        <p:txBody>
          <a:bodyPr/>
          <a:lstStyle/>
          <a:p>
            <a:endParaRPr lang="pt-BR"/>
          </a:p>
        </p:txBody>
      </p:sp>
      <p:pic>
        <p:nvPicPr>
          <p:cNvPr id="12" name="Imagem 11">
            <a:extLst>
              <a:ext uri="{FF2B5EF4-FFF2-40B4-BE49-F238E27FC236}">
                <a16:creationId xmlns:a16="http://schemas.microsoft.com/office/drawing/2014/main" id="{69589FB5-F25C-E2DC-76D4-A17946F86755}"/>
              </a:ext>
            </a:extLst>
          </p:cNvPr>
          <p:cNvPicPr>
            <a:picLocks noChangeAspect="1"/>
          </p:cNvPicPr>
          <p:nvPr/>
        </p:nvPicPr>
        <p:blipFill>
          <a:blip r:embed="rId11"/>
          <a:stretch>
            <a:fillRect/>
          </a:stretch>
        </p:blipFill>
        <p:spPr>
          <a:xfrm>
            <a:off x="380616" y="251502"/>
            <a:ext cx="1530270" cy="378983"/>
          </a:xfrm>
          <a:prstGeom prst="rect">
            <a:avLst/>
          </a:prstGeom>
        </p:spPr>
      </p:pic>
    </p:spTree>
    <p:extLst>
      <p:ext uri="{BB962C8B-B14F-4D97-AF65-F5344CB8AC3E}">
        <p14:creationId xmlns:p14="http://schemas.microsoft.com/office/powerpoint/2010/main" val="1441835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mute="1">
                <p:cTn id="12" fill="hold" display="0">
                  <p:stCondLst>
                    <p:cond delay="indefinite"/>
                  </p:st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5429B-0A44-DB87-0C22-69C02B77C917}"/>
            </a:ext>
          </a:extLst>
        </p:cNvPr>
        <p:cNvGrpSpPr/>
        <p:nvPr/>
      </p:nvGrpSpPr>
      <p:grpSpPr>
        <a:xfrm>
          <a:off x="0" y="0"/>
          <a:ext cx="0" cy="0"/>
          <a:chOff x="0" y="0"/>
          <a:chExt cx="0" cy="0"/>
        </a:xfrm>
      </p:grpSpPr>
      <p:sp>
        <p:nvSpPr>
          <p:cNvPr id="19" name="Retângulo 18">
            <a:extLst>
              <a:ext uri="{FF2B5EF4-FFF2-40B4-BE49-F238E27FC236}">
                <a16:creationId xmlns:a16="http://schemas.microsoft.com/office/drawing/2014/main" id="{83126C44-1FC1-7E86-FD78-FD8027A3BBE6}"/>
              </a:ext>
            </a:extLst>
          </p:cNvPr>
          <p:cNvSpPr/>
          <p:nvPr/>
        </p:nvSpPr>
        <p:spPr>
          <a:xfrm>
            <a:off x="223517" y="3732038"/>
            <a:ext cx="5415637" cy="1515078"/>
          </a:xfrm>
          <a:prstGeom prst="rect">
            <a:avLst/>
          </a:prstGeom>
          <a:solidFill>
            <a:srgbClr val="F4AD17"/>
          </a:solidFill>
          <a:ln>
            <a:solidFill>
              <a:srgbClr val="F4AD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 0" descr="preencoded.png">
            <a:extLst>
              <a:ext uri="{FF2B5EF4-FFF2-40B4-BE49-F238E27FC236}">
                <a16:creationId xmlns:a16="http://schemas.microsoft.com/office/drawing/2014/main" id="{A88219C1-6FBA-A2AD-AF10-993F96264C78}"/>
              </a:ext>
            </a:extLst>
          </p:cNvPr>
          <p:cNvPicPr>
            <a:picLocks noChangeAspect="1"/>
          </p:cNvPicPr>
          <p:nvPr/>
        </p:nvPicPr>
        <p:blipFill>
          <a:blip r:embed="rId3"/>
          <a:srcRect/>
          <a:stretch/>
        </p:blipFill>
        <p:spPr>
          <a:xfrm>
            <a:off x="109220" y="0"/>
            <a:ext cx="114300" cy="6858000"/>
          </a:xfrm>
          <a:prstGeom prst="rect">
            <a:avLst/>
          </a:prstGeom>
        </p:spPr>
      </p:pic>
      <p:pic>
        <p:nvPicPr>
          <p:cNvPr id="6" name="Image 1" descr="preencoded.png">
            <a:extLst>
              <a:ext uri="{FF2B5EF4-FFF2-40B4-BE49-F238E27FC236}">
                <a16:creationId xmlns:a16="http://schemas.microsoft.com/office/drawing/2014/main" id="{99EA80B9-70EB-1BF6-0B89-6C8D578EDF36}"/>
              </a:ext>
            </a:extLst>
          </p:cNvPr>
          <p:cNvPicPr>
            <a:picLocks noChangeAspect="1"/>
          </p:cNvPicPr>
          <p:nvPr/>
        </p:nvPicPr>
        <p:blipFill>
          <a:blip r:embed="rId4"/>
          <a:srcRect/>
          <a:stretch/>
        </p:blipFill>
        <p:spPr>
          <a:xfrm>
            <a:off x="1115" y="0"/>
            <a:ext cx="114404" cy="6864213"/>
          </a:xfrm>
          <a:prstGeom prst="rect">
            <a:avLst/>
          </a:prstGeom>
        </p:spPr>
      </p:pic>
      <p:sp>
        <p:nvSpPr>
          <p:cNvPr id="10" name="Shape 5">
            <a:extLst>
              <a:ext uri="{FF2B5EF4-FFF2-40B4-BE49-F238E27FC236}">
                <a16:creationId xmlns:a16="http://schemas.microsoft.com/office/drawing/2014/main" id="{79E9AE04-F7E4-BDFE-2527-D21901268114}"/>
              </a:ext>
            </a:extLst>
          </p:cNvPr>
          <p:cNvSpPr/>
          <p:nvPr/>
        </p:nvSpPr>
        <p:spPr>
          <a:xfrm>
            <a:off x="580644" y="405079"/>
            <a:ext cx="4572000" cy="523951"/>
          </a:xfrm>
          <a:prstGeom prst="rect">
            <a:avLst/>
          </a:prstGeom>
          <a:solidFill>
            <a:srgbClr val="FFFFFF"/>
          </a:solidFill>
          <a:ln w="12700">
            <a:solidFill>
              <a:srgbClr val="FFFFFF">
                <a:alpha val="0"/>
              </a:srgbClr>
            </a:solidFill>
            <a:prstDash val="solid"/>
          </a:ln>
        </p:spPr>
        <p:txBody>
          <a:bodyPr/>
          <a:lstStyle/>
          <a:p>
            <a:endParaRPr lang="pt-BR"/>
          </a:p>
        </p:txBody>
      </p:sp>
      <p:sp>
        <p:nvSpPr>
          <p:cNvPr id="11" name="Text 6">
            <a:extLst>
              <a:ext uri="{FF2B5EF4-FFF2-40B4-BE49-F238E27FC236}">
                <a16:creationId xmlns:a16="http://schemas.microsoft.com/office/drawing/2014/main" id="{E5B5D7A4-1C6D-1956-9FC9-BB3BE0438925}"/>
              </a:ext>
            </a:extLst>
          </p:cNvPr>
          <p:cNvSpPr txBox="1"/>
          <p:nvPr/>
        </p:nvSpPr>
        <p:spPr>
          <a:xfrm>
            <a:off x="580643" y="929030"/>
            <a:ext cx="7404408" cy="523951"/>
          </a:xfrm>
          <a:prstGeom prst="rect">
            <a:avLst/>
          </a:prstGeom>
          <a:solidFill>
            <a:srgbClr val="FFFFFF"/>
          </a:solidFill>
          <a:ln>
            <a:solidFill>
              <a:srgbClr val="FFFFFF">
                <a:alpha val="0"/>
              </a:srgbClr>
            </a:solidFill>
          </a:ln>
        </p:spPr>
        <p:txBody>
          <a:bodyPr wrap="square" lIns="0" tIns="0" rIns="0" bIns="0" rtlCol="0" anchor="ctr"/>
          <a:lstStyle/>
          <a:p>
            <a:r>
              <a:rPr lang="pt-BR" sz="3000" dirty="0">
                <a:solidFill>
                  <a:srgbClr val="000000"/>
                </a:solidFill>
                <a:latin typeface="Montserrat" pitchFamily="34" charset="0"/>
              </a:rPr>
              <a:t>O Desafio da Pasteurização de Polpa</a:t>
            </a:r>
            <a:endParaRPr lang="en-US" sz="3000" dirty="0">
              <a:solidFill>
                <a:srgbClr val="000000"/>
              </a:solidFill>
              <a:latin typeface="Montserrat" pitchFamily="34" charset="0"/>
            </a:endParaRPr>
          </a:p>
        </p:txBody>
      </p:sp>
      <p:sp>
        <p:nvSpPr>
          <p:cNvPr id="13" name="Text 7">
            <a:extLst>
              <a:ext uri="{FF2B5EF4-FFF2-40B4-BE49-F238E27FC236}">
                <a16:creationId xmlns:a16="http://schemas.microsoft.com/office/drawing/2014/main" id="{5E8BFA3E-27BE-CED7-0BAA-132DEAAD853C}"/>
              </a:ext>
            </a:extLst>
          </p:cNvPr>
          <p:cNvSpPr txBox="1"/>
          <p:nvPr/>
        </p:nvSpPr>
        <p:spPr>
          <a:xfrm>
            <a:off x="630021" y="1610884"/>
            <a:ext cx="11225281" cy="2062887"/>
          </a:xfrm>
          <a:prstGeom prst="rect">
            <a:avLst/>
          </a:prstGeom>
          <a:noFill/>
          <a:ln/>
        </p:spPr>
        <p:txBody>
          <a:bodyPr wrap="square" lIns="0" tIns="0" rIns="0" bIns="0" rtlCol="0" anchor="t"/>
          <a:lstStyle>
            <a:lvl1pPr>
              <a:defRPr sz="1400">
                <a:solidFill>
                  <a:srgbClr val="000000"/>
                </a:solidFill>
                <a:latin typeface="Roboto" pitchFamily="34" charset="0"/>
                <a:ea typeface="Roboto" pitchFamily="34" charset="-122"/>
                <a:cs typeface="Roboto" pitchFamily="34" charset="-120"/>
              </a:defRPr>
            </a:lvl1pPr>
          </a:lstStyle>
          <a:p>
            <a:r>
              <a:rPr lang="pt-BR" dirty="0"/>
              <a:t>Um pasteurizador de polpa é um sistema de processamento térmico desenvolvido para garantir a segurança microbiológica e a estabilidade de armazenamento da polpa de frutas, preservando suas características naturais, como sabor, cor, aroma e valor nutricional.</a:t>
            </a:r>
          </a:p>
          <a:p>
            <a:endParaRPr lang="pt-BR" dirty="0"/>
          </a:p>
          <a:p>
            <a:r>
              <a:rPr lang="pt-BR" dirty="0"/>
              <a:t>O processo consiste em um aquecimento controlado seguido de resfriamento rápido, eliminando microrganismos patogênicos e reduzindo a atividade enzimática sem comprometer a qualidade do produto.</a:t>
            </a:r>
          </a:p>
          <a:p>
            <a:endParaRPr lang="en-US" dirty="0"/>
          </a:p>
        </p:txBody>
      </p:sp>
      <p:pic>
        <p:nvPicPr>
          <p:cNvPr id="16" name="Imagem 15">
            <a:extLst>
              <a:ext uri="{FF2B5EF4-FFF2-40B4-BE49-F238E27FC236}">
                <a16:creationId xmlns:a16="http://schemas.microsoft.com/office/drawing/2014/main" id="{564C51C0-D2C5-DE65-EA17-47C4CDACA85B}"/>
              </a:ext>
            </a:extLst>
          </p:cNvPr>
          <p:cNvPicPr>
            <a:picLocks noChangeAspect="1"/>
          </p:cNvPicPr>
          <p:nvPr/>
        </p:nvPicPr>
        <p:blipFill>
          <a:blip r:embed="rId5"/>
          <a:stretch>
            <a:fillRect/>
          </a:stretch>
        </p:blipFill>
        <p:spPr>
          <a:xfrm>
            <a:off x="6552846" y="3429000"/>
            <a:ext cx="4996919" cy="3331279"/>
          </a:xfrm>
          <a:prstGeom prst="rect">
            <a:avLst/>
          </a:prstGeom>
        </p:spPr>
      </p:pic>
      <p:sp>
        <p:nvSpPr>
          <p:cNvPr id="18" name="CaixaDeTexto 17">
            <a:extLst>
              <a:ext uri="{FF2B5EF4-FFF2-40B4-BE49-F238E27FC236}">
                <a16:creationId xmlns:a16="http://schemas.microsoft.com/office/drawing/2014/main" id="{4463F62A-4B25-E1FE-4FE3-056664B11BB7}"/>
              </a:ext>
            </a:extLst>
          </p:cNvPr>
          <p:cNvSpPr txBox="1"/>
          <p:nvPr/>
        </p:nvSpPr>
        <p:spPr>
          <a:xfrm>
            <a:off x="1154100" y="3635504"/>
            <a:ext cx="4348717" cy="1264924"/>
          </a:xfrm>
          <a:prstGeom prst="rect">
            <a:avLst/>
          </a:prstGeom>
          <a:noFill/>
          <a:ln/>
        </p:spPr>
        <p:txBody>
          <a:bodyPr wrap="square" lIns="0" tIns="0" rIns="0" bIns="0" rtlCol="0" anchor="t"/>
          <a:lstStyle>
            <a:lvl1pPr>
              <a:defRPr sz="1400">
                <a:solidFill>
                  <a:srgbClr val="000000"/>
                </a:solidFill>
                <a:latin typeface="Roboto" pitchFamily="34" charset="0"/>
                <a:ea typeface="Roboto" pitchFamily="34" charset="-122"/>
                <a:cs typeface="Roboto" pitchFamily="34" charset="-120"/>
              </a:defRPr>
            </a:lvl1pPr>
          </a:lstStyle>
          <a:p>
            <a:endParaRPr lang="en-US" dirty="0"/>
          </a:p>
          <a:p>
            <a:r>
              <a:rPr lang="pt-BR" dirty="0"/>
              <a:t>Produzir polpa de alta qualidade exige controle preciso de defeitos, textura e estabilidade microbiológica. </a:t>
            </a:r>
          </a:p>
          <a:p>
            <a:r>
              <a:rPr lang="pt-BR" dirty="0"/>
              <a:t>Ao mesmo tempo, os processadores precisam reduzir o consumo de energia e os custos operacionais, mantendo desempenho e qualidade consistentes do produto.</a:t>
            </a:r>
            <a:endParaRPr lang="en-US" dirty="0"/>
          </a:p>
        </p:txBody>
      </p:sp>
      <p:pic>
        <p:nvPicPr>
          <p:cNvPr id="3" name="Imagem 2">
            <a:extLst>
              <a:ext uri="{FF2B5EF4-FFF2-40B4-BE49-F238E27FC236}">
                <a16:creationId xmlns:a16="http://schemas.microsoft.com/office/drawing/2014/main" id="{ED9F4AD7-6E6C-7AEB-3F5E-6599A4ACAF8C}"/>
              </a:ext>
            </a:extLst>
          </p:cNvPr>
          <p:cNvPicPr>
            <a:picLocks noChangeAspect="1"/>
          </p:cNvPicPr>
          <p:nvPr/>
        </p:nvPicPr>
        <p:blipFill>
          <a:blip r:embed="rId6"/>
          <a:stretch>
            <a:fillRect/>
          </a:stretch>
        </p:blipFill>
        <p:spPr>
          <a:xfrm>
            <a:off x="380616" y="251502"/>
            <a:ext cx="1530270" cy="378983"/>
          </a:xfrm>
          <a:prstGeom prst="rect">
            <a:avLst/>
          </a:prstGeom>
        </p:spPr>
      </p:pic>
    </p:spTree>
    <p:extLst>
      <p:ext uri="{BB962C8B-B14F-4D97-AF65-F5344CB8AC3E}">
        <p14:creationId xmlns:p14="http://schemas.microsoft.com/office/powerpoint/2010/main" val="2835338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FE1DF-FB2B-F46D-77D9-747E52765146}"/>
            </a:ext>
          </a:extLst>
        </p:cNvPr>
        <p:cNvGrpSpPr/>
        <p:nvPr/>
      </p:nvGrpSpPr>
      <p:grpSpPr>
        <a:xfrm>
          <a:off x="0" y="0"/>
          <a:ext cx="0" cy="0"/>
          <a:chOff x="0" y="0"/>
          <a:chExt cx="0" cy="0"/>
        </a:xfrm>
      </p:grpSpPr>
      <p:sp>
        <p:nvSpPr>
          <p:cNvPr id="21" name="Retângulo 20">
            <a:extLst>
              <a:ext uri="{FF2B5EF4-FFF2-40B4-BE49-F238E27FC236}">
                <a16:creationId xmlns:a16="http://schemas.microsoft.com/office/drawing/2014/main" id="{F6709C19-C31C-4D6D-52F2-653743D76FD5}"/>
              </a:ext>
            </a:extLst>
          </p:cNvPr>
          <p:cNvSpPr/>
          <p:nvPr/>
        </p:nvSpPr>
        <p:spPr>
          <a:xfrm>
            <a:off x="6121681" y="4428731"/>
            <a:ext cx="6069205" cy="1870348"/>
          </a:xfrm>
          <a:prstGeom prst="rect">
            <a:avLst/>
          </a:prstGeom>
          <a:solidFill>
            <a:srgbClr val="F4AD17"/>
          </a:solidFill>
          <a:ln>
            <a:solidFill>
              <a:srgbClr val="F4AD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0" name="Imagem 19">
            <a:extLst>
              <a:ext uri="{FF2B5EF4-FFF2-40B4-BE49-F238E27FC236}">
                <a16:creationId xmlns:a16="http://schemas.microsoft.com/office/drawing/2014/main" id="{0AB9B31A-40B8-537C-51EB-6DF4D947E44D}"/>
              </a:ext>
            </a:extLst>
          </p:cNvPr>
          <p:cNvPicPr>
            <a:picLocks noChangeAspect="1"/>
          </p:cNvPicPr>
          <p:nvPr/>
        </p:nvPicPr>
        <p:blipFill>
          <a:blip r:embed="rId3"/>
          <a:srcRect l="3406" t="12059"/>
          <a:stretch>
            <a:fillRect/>
          </a:stretch>
        </p:blipFill>
        <p:spPr>
          <a:xfrm>
            <a:off x="6337005" y="3274748"/>
            <a:ext cx="5416034" cy="3287225"/>
          </a:xfrm>
          <a:prstGeom prst="rect">
            <a:avLst/>
          </a:prstGeom>
        </p:spPr>
      </p:pic>
      <p:pic>
        <p:nvPicPr>
          <p:cNvPr id="38" name="Image 8" descr="preencoded.png">
            <a:extLst>
              <a:ext uri="{FF2B5EF4-FFF2-40B4-BE49-F238E27FC236}">
                <a16:creationId xmlns:a16="http://schemas.microsoft.com/office/drawing/2014/main" id="{2CEEF03A-A00C-81D1-8FB5-ACBBE3A5DEC1}"/>
              </a:ext>
            </a:extLst>
          </p:cNvPr>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20000"/>
                    </a14:imgEffect>
                  </a14:imgLayer>
                </a14:imgProps>
              </a:ext>
            </a:extLst>
          </a:blip>
          <a:srcRect/>
          <a:stretch/>
        </p:blipFill>
        <p:spPr>
          <a:xfrm>
            <a:off x="841288" y="5524037"/>
            <a:ext cx="171907" cy="171907"/>
          </a:xfrm>
          <a:prstGeom prst="rect">
            <a:avLst/>
          </a:prstGeom>
        </p:spPr>
      </p:pic>
      <p:pic>
        <p:nvPicPr>
          <p:cNvPr id="37" name="Image 8" descr="preencoded.png">
            <a:extLst>
              <a:ext uri="{FF2B5EF4-FFF2-40B4-BE49-F238E27FC236}">
                <a16:creationId xmlns:a16="http://schemas.microsoft.com/office/drawing/2014/main" id="{7B7B5C45-5240-13EC-3173-DA798D2D84AD}"/>
              </a:ext>
            </a:extLst>
          </p:cNvPr>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20000"/>
                    </a14:imgEffect>
                  </a14:imgLayer>
                </a14:imgProps>
              </a:ext>
            </a:extLst>
          </a:blip>
          <a:srcRect/>
          <a:stretch/>
        </p:blipFill>
        <p:spPr>
          <a:xfrm>
            <a:off x="835618" y="4590667"/>
            <a:ext cx="171907" cy="171907"/>
          </a:xfrm>
          <a:prstGeom prst="rect">
            <a:avLst/>
          </a:prstGeom>
        </p:spPr>
      </p:pic>
      <p:pic>
        <p:nvPicPr>
          <p:cNvPr id="5" name="Image 0" descr="preencoded.png">
            <a:extLst>
              <a:ext uri="{FF2B5EF4-FFF2-40B4-BE49-F238E27FC236}">
                <a16:creationId xmlns:a16="http://schemas.microsoft.com/office/drawing/2014/main" id="{9FB8B544-6EAF-171B-30EE-62BBA1ED9B54}"/>
              </a:ext>
            </a:extLst>
          </p:cNvPr>
          <p:cNvPicPr>
            <a:picLocks noChangeAspect="1"/>
          </p:cNvPicPr>
          <p:nvPr/>
        </p:nvPicPr>
        <p:blipFill>
          <a:blip r:embed="rId6"/>
          <a:srcRect/>
          <a:stretch/>
        </p:blipFill>
        <p:spPr>
          <a:xfrm>
            <a:off x="109220" y="0"/>
            <a:ext cx="114300" cy="6858000"/>
          </a:xfrm>
          <a:prstGeom prst="rect">
            <a:avLst/>
          </a:prstGeom>
        </p:spPr>
      </p:pic>
      <p:pic>
        <p:nvPicPr>
          <p:cNvPr id="6" name="Image 1" descr="preencoded.png">
            <a:extLst>
              <a:ext uri="{FF2B5EF4-FFF2-40B4-BE49-F238E27FC236}">
                <a16:creationId xmlns:a16="http://schemas.microsoft.com/office/drawing/2014/main" id="{47A2BCB3-E246-AE87-DC7A-D3AD8A296C3C}"/>
              </a:ext>
            </a:extLst>
          </p:cNvPr>
          <p:cNvPicPr>
            <a:picLocks noChangeAspect="1"/>
          </p:cNvPicPr>
          <p:nvPr/>
        </p:nvPicPr>
        <p:blipFill>
          <a:blip r:embed="rId7"/>
          <a:srcRect/>
          <a:stretch/>
        </p:blipFill>
        <p:spPr>
          <a:xfrm>
            <a:off x="1115" y="0"/>
            <a:ext cx="114404" cy="6864213"/>
          </a:xfrm>
          <a:prstGeom prst="rect">
            <a:avLst/>
          </a:prstGeom>
        </p:spPr>
      </p:pic>
      <p:sp>
        <p:nvSpPr>
          <p:cNvPr id="10" name="Shape 5">
            <a:extLst>
              <a:ext uri="{FF2B5EF4-FFF2-40B4-BE49-F238E27FC236}">
                <a16:creationId xmlns:a16="http://schemas.microsoft.com/office/drawing/2014/main" id="{C81B25F4-17CB-E318-C3B1-89CD43CD32D2}"/>
              </a:ext>
            </a:extLst>
          </p:cNvPr>
          <p:cNvSpPr/>
          <p:nvPr/>
        </p:nvSpPr>
        <p:spPr>
          <a:xfrm>
            <a:off x="580644" y="405079"/>
            <a:ext cx="4572000" cy="523951"/>
          </a:xfrm>
          <a:prstGeom prst="rect">
            <a:avLst/>
          </a:prstGeom>
          <a:solidFill>
            <a:srgbClr val="FFFFFF"/>
          </a:solidFill>
          <a:ln w="12700">
            <a:solidFill>
              <a:srgbClr val="FFFFFF">
                <a:alpha val="0"/>
              </a:srgbClr>
            </a:solidFill>
            <a:prstDash val="solid"/>
          </a:ln>
        </p:spPr>
        <p:txBody>
          <a:bodyPr/>
          <a:lstStyle/>
          <a:p>
            <a:endParaRPr lang="pt-BR"/>
          </a:p>
        </p:txBody>
      </p:sp>
      <p:sp>
        <p:nvSpPr>
          <p:cNvPr id="11" name="Text 6">
            <a:extLst>
              <a:ext uri="{FF2B5EF4-FFF2-40B4-BE49-F238E27FC236}">
                <a16:creationId xmlns:a16="http://schemas.microsoft.com/office/drawing/2014/main" id="{C87DE301-B642-4C8F-5838-90D6CEB5CA82}"/>
              </a:ext>
            </a:extLst>
          </p:cNvPr>
          <p:cNvSpPr txBox="1"/>
          <p:nvPr/>
        </p:nvSpPr>
        <p:spPr>
          <a:xfrm>
            <a:off x="580643" y="929030"/>
            <a:ext cx="6688837" cy="523951"/>
          </a:xfrm>
          <a:prstGeom prst="rect">
            <a:avLst/>
          </a:prstGeom>
          <a:solidFill>
            <a:srgbClr val="FFFFFF"/>
          </a:solidFill>
          <a:ln>
            <a:solidFill>
              <a:srgbClr val="FFFFFF">
                <a:alpha val="0"/>
              </a:srgbClr>
            </a:solidFill>
          </a:ln>
        </p:spPr>
        <p:txBody>
          <a:bodyPr wrap="square" lIns="0" tIns="0" rIns="0" bIns="0" rtlCol="0" anchor="ctr"/>
          <a:lstStyle/>
          <a:p>
            <a:r>
              <a:rPr lang="en-US" sz="3000" dirty="0">
                <a:solidFill>
                  <a:srgbClr val="000000"/>
                </a:solidFill>
                <a:latin typeface="Montserrat" pitchFamily="34" charset="0"/>
                <a:ea typeface="Montserrat" pitchFamily="34" charset="-122"/>
                <a:cs typeface="Montserrat" pitchFamily="34" charset="-120"/>
              </a:rPr>
              <a:t>A </a:t>
            </a:r>
            <a:r>
              <a:rPr lang="en-US" sz="3000" dirty="0" err="1">
                <a:solidFill>
                  <a:srgbClr val="000000"/>
                </a:solidFill>
                <a:latin typeface="Montserrat" pitchFamily="34" charset="0"/>
                <a:ea typeface="Montserrat" pitchFamily="34" charset="-122"/>
                <a:cs typeface="Montserrat" pitchFamily="34" charset="-120"/>
              </a:rPr>
              <a:t>Solução</a:t>
            </a:r>
            <a:r>
              <a:rPr lang="en-US" sz="3000" dirty="0">
                <a:solidFill>
                  <a:srgbClr val="000000"/>
                </a:solidFill>
                <a:latin typeface="Montserrat" pitchFamily="34" charset="0"/>
                <a:ea typeface="Montserrat" pitchFamily="34" charset="-122"/>
                <a:cs typeface="Montserrat" pitchFamily="34" charset="-120"/>
              </a:rPr>
              <a:t> </a:t>
            </a:r>
            <a:r>
              <a:rPr lang="en-US" sz="3000" dirty="0">
                <a:solidFill>
                  <a:srgbClr val="000000"/>
                </a:solidFill>
                <a:latin typeface="Montserrat" pitchFamily="34" charset="0"/>
              </a:rPr>
              <a:t>Citrotec</a:t>
            </a:r>
            <a:r>
              <a:rPr lang="pt-BR" sz="3000" dirty="0">
                <a:solidFill>
                  <a:srgbClr val="000000"/>
                </a:solidFill>
                <a:latin typeface="Montserrat" pitchFamily="34" charset="0"/>
              </a:rPr>
              <a:t>®</a:t>
            </a:r>
            <a:endParaRPr lang="en-US" sz="3000" dirty="0">
              <a:solidFill>
                <a:srgbClr val="000000"/>
              </a:solidFill>
              <a:latin typeface="Montserrat" pitchFamily="34" charset="0"/>
            </a:endParaRPr>
          </a:p>
        </p:txBody>
      </p:sp>
      <p:sp>
        <p:nvSpPr>
          <p:cNvPr id="13" name="Text 7">
            <a:extLst>
              <a:ext uri="{FF2B5EF4-FFF2-40B4-BE49-F238E27FC236}">
                <a16:creationId xmlns:a16="http://schemas.microsoft.com/office/drawing/2014/main" id="{59909D1F-16CA-DE3F-EDCC-007F16EA8A44}"/>
              </a:ext>
            </a:extLst>
          </p:cNvPr>
          <p:cNvSpPr txBox="1"/>
          <p:nvPr/>
        </p:nvSpPr>
        <p:spPr>
          <a:xfrm>
            <a:off x="630021" y="1610884"/>
            <a:ext cx="10906305" cy="2062887"/>
          </a:xfrm>
          <a:prstGeom prst="rect">
            <a:avLst/>
          </a:prstGeom>
          <a:noFill/>
          <a:ln/>
        </p:spPr>
        <p:txBody>
          <a:bodyPr wrap="square" lIns="0" tIns="0" rIns="0" bIns="0" rtlCol="0" anchor="t"/>
          <a:lstStyle>
            <a:lvl1pPr>
              <a:defRPr sz="1400">
                <a:solidFill>
                  <a:srgbClr val="000000"/>
                </a:solidFill>
                <a:latin typeface="Roboto" pitchFamily="34" charset="0"/>
                <a:ea typeface="Roboto" pitchFamily="34" charset="-122"/>
                <a:cs typeface="Roboto" pitchFamily="34" charset="-120"/>
              </a:defRPr>
            </a:lvl1pPr>
          </a:lstStyle>
          <a:p>
            <a:r>
              <a:rPr lang="pt-BR" dirty="0"/>
              <a:t>O Pasteurizador de Polpa Premium da Citrotec® foi desenvolvido para garantir a segurança do produto e preservar a qualidade da polpa por meio de um tratamento térmico controlado. Através de aquecimento controlado, retenção térmica e resfriamento rápido, o processo elimina microrganismos patogênicos e minimiza a degradação do produto, preservando sabor, cor e valor nutricional.</a:t>
            </a:r>
            <a:endParaRPr lang="en-US" dirty="0"/>
          </a:p>
        </p:txBody>
      </p:sp>
      <p:sp>
        <p:nvSpPr>
          <p:cNvPr id="24" name="Text 14">
            <a:extLst>
              <a:ext uri="{FF2B5EF4-FFF2-40B4-BE49-F238E27FC236}">
                <a16:creationId xmlns:a16="http://schemas.microsoft.com/office/drawing/2014/main" id="{B4D1028A-175D-A5A2-67CE-BF0A823FACC4}"/>
              </a:ext>
            </a:extLst>
          </p:cNvPr>
          <p:cNvSpPr txBox="1"/>
          <p:nvPr/>
        </p:nvSpPr>
        <p:spPr>
          <a:xfrm>
            <a:off x="1132942" y="3579611"/>
            <a:ext cx="4722054" cy="369430"/>
          </a:xfrm>
          <a:prstGeom prst="rect">
            <a:avLst/>
          </a:prstGeom>
          <a:noFill/>
          <a:ln/>
        </p:spPr>
        <p:txBody>
          <a:bodyPr wrap="square" lIns="0" tIns="0" rIns="0" bIns="0" rtlCol="0" anchor="ctr"/>
          <a:lstStyle>
            <a:lvl1pPr indent="0">
              <a:buNone/>
              <a:defRPr sz="1400">
                <a:latin typeface="Roboto" pitchFamily="34" charset="0"/>
                <a:ea typeface="Roboto" pitchFamily="34" charset="-122"/>
                <a:cs typeface="Roboto" pitchFamily="34" charset="-120"/>
              </a:defRPr>
            </a:lvl1pPr>
          </a:lstStyle>
          <a:p>
            <a:r>
              <a:rPr lang="pt-BR" b="1" dirty="0">
                <a:latin typeface="Montserrat" panose="00000500000000000000" pitchFamily="2" charset="0"/>
              </a:rPr>
              <a:t>Alta Eficiência Energética</a:t>
            </a:r>
          </a:p>
          <a:p>
            <a:r>
              <a:rPr lang="pt-BR" dirty="0"/>
              <a:t>O avançado sistema de troca térmica regenerativa reduz significativamente o consumo de vapor e os custos operacionais.</a:t>
            </a:r>
            <a:endParaRPr lang="en-US" dirty="0"/>
          </a:p>
        </p:txBody>
      </p:sp>
      <p:pic>
        <p:nvPicPr>
          <p:cNvPr id="25" name="Image 8" descr="preencoded.png">
            <a:extLst>
              <a:ext uri="{FF2B5EF4-FFF2-40B4-BE49-F238E27FC236}">
                <a16:creationId xmlns:a16="http://schemas.microsoft.com/office/drawing/2014/main" id="{BCE92589-EA81-A4E2-7F29-53BC804B4687}"/>
              </a:ext>
            </a:extLst>
          </p:cNvPr>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20000"/>
                    </a14:imgEffect>
                  </a14:imgLayer>
                </a14:imgProps>
              </a:ext>
            </a:extLst>
          </a:blip>
          <a:srcRect/>
          <a:stretch/>
        </p:blipFill>
        <p:spPr>
          <a:xfrm>
            <a:off x="846734" y="3677694"/>
            <a:ext cx="171907" cy="171907"/>
          </a:xfrm>
          <a:prstGeom prst="rect">
            <a:avLst/>
          </a:prstGeom>
        </p:spPr>
      </p:pic>
      <p:sp>
        <p:nvSpPr>
          <p:cNvPr id="27" name="Text 15">
            <a:extLst>
              <a:ext uri="{FF2B5EF4-FFF2-40B4-BE49-F238E27FC236}">
                <a16:creationId xmlns:a16="http://schemas.microsoft.com/office/drawing/2014/main" id="{91C0AEAE-C446-3DAE-FE7B-B889FE464AB5}"/>
              </a:ext>
            </a:extLst>
          </p:cNvPr>
          <p:cNvSpPr txBox="1"/>
          <p:nvPr/>
        </p:nvSpPr>
        <p:spPr>
          <a:xfrm>
            <a:off x="1123797" y="4564133"/>
            <a:ext cx="4321202" cy="255781"/>
          </a:xfrm>
          <a:prstGeom prst="rect">
            <a:avLst/>
          </a:prstGeom>
          <a:noFill/>
          <a:ln/>
        </p:spPr>
        <p:txBody>
          <a:bodyPr wrap="square" lIns="0" tIns="0" rIns="0" bIns="0" rtlCol="0" anchor="ctr"/>
          <a:lstStyle>
            <a:lvl1pPr indent="0">
              <a:buNone/>
              <a:defRPr sz="1400">
                <a:latin typeface="Roboto" pitchFamily="34" charset="0"/>
                <a:ea typeface="Roboto" pitchFamily="34" charset="-122"/>
                <a:cs typeface="Roboto" pitchFamily="34" charset="-120"/>
              </a:defRPr>
            </a:lvl1pPr>
          </a:lstStyle>
          <a:p>
            <a:r>
              <a:rPr lang="pt-BR" b="1" dirty="0">
                <a:latin typeface="Montserrat" panose="00000500000000000000" pitchFamily="2" charset="0"/>
              </a:rPr>
              <a:t>Qualidade Superior do Produto</a:t>
            </a:r>
          </a:p>
          <a:p>
            <a:r>
              <a:rPr lang="pt-BR" dirty="0"/>
              <a:t>O tratamento térmico suave e preciso preserva sabor, cor e nutrientes.</a:t>
            </a:r>
            <a:endParaRPr lang="en-US" dirty="0"/>
          </a:p>
        </p:txBody>
      </p:sp>
      <p:sp>
        <p:nvSpPr>
          <p:cNvPr id="29" name="Text 16">
            <a:extLst>
              <a:ext uri="{FF2B5EF4-FFF2-40B4-BE49-F238E27FC236}">
                <a16:creationId xmlns:a16="http://schemas.microsoft.com/office/drawing/2014/main" id="{CACED8C6-0746-8D7B-1469-70EE772A4659}"/>
              </a:ext>
            </a:extLst>
          </p:cNvPr>
          <p:cNvSpPr txBox="1"/>
          <p:nvPr/>
        </p:nvSpPr>
        <p:spPr>
          <a:xfrm>
            <a:off x="1142999" y="5534058"/>
            <a:ext cx="4803789" cy="158742"/>
          </a:xfrm>
          <a:prstGeom prst="rect">
            <a:avLst/>
          </a:prstGeom>
          <a:noFill/>
          <a:ln/>
        </p:spPr>
        <p:txBody>
          <a:bodyPr wrap="square" lIns="0" tIns="0" rIns="0" bIns="0" rtlCol="0" anchor="ctr"/>
          <a:lstStyle>
            <a:lvl1pPr indent="0">
              <a:buNone/>
              <a:defRPr sz="1400">
                <a:latin typeface="Roboto" pitchFamily="34" charset="0"/>
                <a:ea typeface="Roboto" pitchFamily="34" charset="-122"/>
                <a:cs typeface="Roboto" pitchFamily="34" charset="-120"/>
              </a:defRPr>
            </a:lvl1pPr>
          </a:lstStyle>
          <a:p>
            <a:r>
              <a:rPr lang="pt-BR" b="1" dirty="0">
                <a:latin typeface="Montserrat" panose="00000500000000000000" pitchFamily="2" charset="0"/>
              </a:rPr>
              <a:t>Operação Confiável e Contínua</a:t>
            </a:r>
          </a:p>
          <a:p>
            <a:r>
              <a:rPr lang="pt-BR" dirty="0"/>
              <a:t>Sistema totalmente automatizado, com controle estável do processo e rápida instalação, garantindo desempenho industrial consistente.</a:t>
            </a:r>
            <a:endParaRPr lang="en-US" dirty="0"/>
          </a:p>
        </p:txBody>
      </p:sp>
      <p:sp>
        <p:nvSpPr>
          <p:cNvPr id="2" name="Text 6">
            <a:extLst>
              <a:ext uri="{FF2B5EF4-FFF2-40B4-BE49-F238E27FC236}">
                <a16:creationId xmlns:a16="http://schemas.microsoft.com/office/drawing/2014/main" id="{CC841F80-19D9-8B59-DD61-1EB5F2EA0AF4}"/>
              </a:ext>
            </a:extLst>
          </p:cNvPr>
          <p:cNvSpPr txBox="1"/>
          <p:nvPr/>
        </p:nvSpPr>
        <p:spPr>
          <a:xfrm>
            <a:off x="580644" y="2569489"/>
            <a:ext cx="10024166" cy="523951"/>
          </a:xfrm>
          <a:prstGeom prst="rect">
            <a:avLst/>
          </a:prstGeom>
          <a:solidFill>
            <a:srgbClr val="FFFFFF"/>
          </a:solidFill>
          <a:ln>
            <a:solidFill>
              <a:srgbClr val="FFFFFF">
                <a:alpha val="0"/>
              </a:srgbClr>
            </a:solidFill>
          </a:ln>
        </p:spPr>
        <p:txBody>
          <a:bodyPr wrap="square" lIns="0" tIns="0" rIns="0" bIns="0" rtlCol="0" anchor="ctr"/>
          <a:lstStyle/>
          <a:p>
            <a:r>
              <a:rPr lang="en-US" sz="2000" b="1" dirty="0">
                <a:solidFill>
                  <a:srgbClr val="FAA61A"/>
                </a:solidFill>
                <a:latin typeface="Montserrat" pitchFamily="34" charset="0"/>
              </a:rPr>
              <a:t>BENEFÍCIOS DO PASTEURIZADOR DE POLPA PREMIUM DA CITROTEC</a:t>
            </a:r>
            <a:r>
              <a:rPr lang="pt-BR" sz="2000" b="1" dirty="0">
                <a:solidFill>
                  <a:srgbClr val="FAA61A"/>
                </a:solidFill>
                <a:latin typeface="Montserrat" pitchFamily="34" charset="0"/>
              </a:rPr>
              <a:t>®</a:t>
            </a:r>
            <a:r>
              <a:rPr lang="en-US" sz="2000" b="1" dirty="0">
                <a:solidFill>
                  <a:srgbClr val="FAA61A"/>
                </a:solidFill>
                <a:latin typeface="Montserrat" pitchFamily="34" charset="0"/>
              </a:rPr>
              <a:t>:</a:t>
            </a:r>
            <a:endParaRPr lang="en-US" sz="2000" b="1" dirty="0">
              <a:solidFill>
                <a:srgbClr val="FAA61A"/>
              </a:solidFill>
            </a:endParaRPr>
          </a:p>
        </p:txBody>
      </p:sp>
      <p:sp>
        <p:nvSpPr>
          <p:cNvPr id="15" name="Shape 13">
            <a:extLst>
              <a:ext uri="{FF2B5EF4-FFF2-40B4-BE49-F238E27FC236}">
                <a16:creationId xmlns:a16="http://schemas.microsoft.com/office/drawing/2014/main" id="{8C06E9DD-9548-8CB4-3A87-45A08FF88526}"/>
              </a:ext>
            </a:extLst>
          </p:cNvPr>
          <p:cNvSpPr/>
          <p:nvPr/>
        </p:nvSpPr>
        <p:spPr>
          <a:xfrm>
            <a:off x="580644" y="3267318"/>
            <a:ext cx="45720" cy="2854702"/>
          </a:xfrm>
          <a:prstGeom prst="roundRect">
            <a:avLst>
              <a:gd name="adj" fmla="val 83177"/>
            </a:avLst>
          </a:prstGeom>
          <a:solidFill>
            <a:srgbClr val="E5E7EB"/>
          </a:solidFill>
          <a:ln w="12700">
            <a:solidFill>
              <a:srgbClr val="E5E7EB">
                <a:alpha val="0"/>
              </a:srgbClr>
            </a:solidFill>
            <a:prstDash val="solid"/>
          </a:ln>
        </p:spPr>
        <p:txBody>
          <a:bodyPr/>
          <a:lstStyle/>
          <a:p>
            <a:endParaRPr lang="pt-BR" sz="1200"/>
          </a:p>
        </p:txBody>
      </p:sp>
      <p:pic>
        <p:nvPicPr>
          <p:cNvPr id="7" name="Imagem 6">
            <a:extLst>
              <a:ext uri="{FF2B5EF4-FFF2-40B4-BE49-F238E27FC236}">
                <a16:creationId xmlns:a16="http://schemas.microsoft.com/office/drawing/2014/main" id="{78471417-5714-1F94-65F3-E737E7B4A7EF}"/>
              </a:ext>
            </a:extLst>
          </p:cNvPr>
          <p:cNvPicPr>
            <a:picLocks noChangeAspect="1"/>
          </p:cNvPicPr>
          <p:nvPr/>
        </p:nvPicPr>
        <p:blipFill>
          <a:blip r:embed="rId8"/>
          <a:stretch>
            <a:fillRect/>
          </a:stretch>
        </p:blipFill>
        <p:spPr>
          <a:xfrm>
            <a:off x="380616" y="251502"/>
            <a:ext cx="1530270" cy="378983"/>
          </a:xfrm>
          <a:prstGeom prst="rect">
            <a:avLst/>
          </a:prstGeom>
        </p:spPr>
      </p:pic>
    </p:spTree>
    <p:extLst>
      <p:ext uri="{BB962C8B-B14F-4D97-AF65-F5344CB8AC3E}">
        <p14:creationId xmlns:p14="http://schemas.microsoft.com/office/powerpoint/2010/main" val="349446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E2B86-F4B8-FB9E-C431-EA6A0EA49CA7}"/>
            </a:ext>
          </a:extLst>
        </p:cNvPr>
        <p:cNvGrpSpPr/>
        <p:nvPr/>
      </p:nvGrpSpPr>
      <p:grpSpPr>
        <a:xfrm>
          <a:off x="0" y="0"/>
          <a:ext cx="0" cy="0"/>
          <a:chOff x="0" y="0"/>
          <a:chExt cx="0" cy="0"/>
        </a:xfrm>
      </p:grpSpPr>
      <p:pic>
        <p:nvPicPr>
          <p:cNvPr id="14" name="Imagem 13">
            <a:extLst>
              <a:ext uri="{FF2B5EF4-FFF2-40B4-BE49-F238E27FC236}">
                <a16:creationId xmlns:a16="http://schemas.microsoft.com/office/drawing/2014/main" id="{D30F14BA-EA16-1F55-2FE2-915DE5E6A7C4}"/>
              </a:ext>
            </a:extLst>
          </p:cNvPr>
          <p:cNvPicPr>
            <a:picLocks noChangeAspect="1"/>
          </p:cNvPicPr>
          <p:nvPr/>
        </p:nvPicPr>
        <p:blipFill>
          <a:blip r:embed="rId3"/>
          <a:srcRect/>
          <a:stretch/>
        </p:blipFill>
        <p:spPr>
          <a:xfrm>
            <a:off x="4620758" y="1820085"/>
            <a:ext cx="7659847" cy="5106565"/>
          </a:xfrm>
          <a:prstGeom prst="rect">
            <a:avLst/>
          </a:prstGeom>
        </p:spPr>
      </p:pic>
      <p:sp>
        <p:nvSpPr>
          <p:cNvPr id="3" name="Retângulo 2">
            <a:extLst>
              <a:ext uri="{FF2B5EF4-FFF2-40B4-BE49-F238E27FC236}">
                <a16:creationId xmlns:a16="http://schemas.microsoft.com/office/drawing/2014/main" id="{1875DED8-B1AE-4FF7-9CDC-4B0793D64EF6}"/>
              </a:ext>
            </a:extLst>
          </p:cNvPr>
          <p:cNvSpPr/>
          <p:nvPr/>
        </p:nvSpPr>
        <p:spPr>
          <a:xfrm>
            <a:off x="223518" y="4510004"/>
            <a:ext cx="4929126" cy="1014084"/>
          </a:xfrm>
          <a:prstGeom prst="rect">
            <a:avLst/>
          </a:prstGeom>
          <a:solidFill>
            <a:srgbClr val="F4AD17"/>
          </a:solidFill>
          <a:ln>
            <a:solidFill>
              <a:srgbClr val="F4AD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 0" descr="preencoded.png">
            <a:extLst>
              <a:ext uri="{FF2B5EF4-FFF2-40B4-BE49-F238E27FC236}">
                <a16:creationId xmlns:a16="http://schemas.microsoft.com/office/drawing/2014/main" id="{C4A61FD7-0358-1028-6C22-72EC069632B7}"/>
              </a:ext>
            </a:extLst>
          </p:cNvPr>
          <p:cNvPicPr>
            <a:picLocks noChangeAspect="1"/>
          </p:cNvPicPr>
          <p:nvPr/>
        </p:nvPicPr>
        <p:blipFill>
          <a:blip r:embed="rId4"/>
          <a:srcRect/>
          <a:stretch/>
        </p:blipFill>
        <p:spPr>
          <a:xfrm>
            <a:off x="109220" y="0"/>
            <a:ext cx="114300" cy="6858000"/>
          </a:xfrm>
          <a:prstGeom prst="rect">
            <a:avLst/>
          </a:prstGeom>
        </p:spPr>
      </p:pic>
      <p:pic>
        <p:nvPicPr>
          <p:cNvPr id="6" name="Image 1" descr="preencoded.png">
            <a:extLst>
              <a:ext uri="{FF2B5EF4-FFF2-40B4-BE49-F238E27FC236}">
                <a16:creationId xmlns:a16="http://schemas.microsoft.com/office/drawing/2014/main" id="{EC7AAC67-BCAF-6BB9-48E7-2CA4F99D4DC4}"/>
              </a:ext>
            </a:extLst>
          </p:cNvPr>
          <p:cNvPicPr>
            <a:picLocks noChangeAspect="1"/>
          </p:cNvPicPr>
          <p:nvPr/>
        </p:nvPicPr>
        <p:blipFill>
          <a:blip r:embed="rId5"/>
          <a:srcRect/>
          <a:stretch/>
        </p:blipFill>
        <p:spPr>
          <a:xfrm>
            <a:off x="1115" y="0"/>
            <a:ext cx="114404" cy="6864213"/>
          </a:xfrm>
          <a:prstGeom prst="rect">
            <a:avLst/>
          </a:prstGeom>
        </p:spPr>
      </p:pic>
      <p:sp>
        <p:nvSpPr>
          <p:cNvPr id="10" name="Shape 5">
            <a:extLst>
              <a:ext uri="{FF2B5EF4-FFF2-40B4-BE49-F238E27FC236}">
                <a16:creationId xmlns:a16="http://schemas.microsoft.com/office/drawing/2014/main" id="{736E2E24-9B8A-2B36-7CB6-470FF05AA560}"/>
              </a:ext>
            </a:extLst>
          </p:cNvPr>
          <p:cNvSpPr/>
          <p:nvPr/>
        </p:nvSpPr>
        <p:spPr>
          <a:xfrm>
            <a:off x="580644" y="405079"/>
            <a:ext cx="4572000" cy="523951"/>
          </a:xfrm>
          <a:prstGeom prst="rect">
            <a:avLst/>
          </a:prstGeom>
          <a:solidFill>
            <a:srgbClr val="FFFFFF"/>
          </a:solidFill>
          <a:ln w="12700">
            <a:solidFill>
              <a:srgbClr val="FFFFFF">
                <a:alpha val="0"/>
              </a:srgbClr>
            </a:solidFill>
            <a:prstDash val="solid"/>
          </a:ln>
        </p:spPr>
        <p:txBody>
          <a:bodyPr/>
          <a:lstStyle/>
          <a:p>
            <a:endParaRPr lang="pt-BR"/>
          </a:p>
        </p:txBody>
      </p:sp>
      <p:sp>
        <p:nvSpPr>
          <p:cNvPr id="11" name="Text 6">
            <a:extLst>
              <a:ext uri="{FF2B5EF4-FFF2-40B4-BE49-F238E27FC236}">
                <a16:creationId xmlns:a16="http://schemas.microsoft.com/office/drawing/2014/main" id="{793CD2C5-7FD2-B955-EDDE-E3477A1D54B9}"/>
              </a:ext>
            </a:extLst>
          </p:cNvPr>
          <p:cNvSpPr txBox="1"/>
          <p:nvPr/>
        </p:nvSpPr>
        <p:spPr>
          <a:xfrm>
            <a:off x="580643" y="929030"/>
            <a:ext cx="6688837" cy="523951"/>
          </a:xfrm>
          <a:prstGeom prst="rect">
            <a:avLst/>
          </a:prstGeom>
          <a:solidFill>
            <a:srgbClr val="FFFFFF"/>
          </a:solidFill>
          <a:ln>
            <a:solidFill>
              <a:srgbClr val="FFFFFF">
                <a:alpha val="0"/>
              </a:srgbClr>
            </a:solidFill>
          </a:ln>
        </p:spPr>
        <p:txBody>
          <a:bodyPr wrap="square" lIns="0" tIns="0" rIns="0" bIns="0" rtlCol="0" anchor="ctr"/>
          <a:lstStyle>
            <a:lvl1pPr>
              <a:defRPr sz="3000">
                <a:solidFill>
                  <a:srgbClr val="000000"/>
                </a:solidFill>
                <a:latin typeface="Montserrat" pitchFamily="34" charset="0"/>
                <a:ea typeface="Montserrat" pitchFamily="34" charset="-122"/>
                <a:cs typeface="Montserrat" pitchFamily="34" charset="-120"/>
              </a:defRPr>
            </a:lvl1pPr>
          </a:lstStyle>
          <a:p>
            <a:r>
              <a:rPr lang="pt-BR" dirty="0"/>
              <a:t>Sistema Inteligente </a:t>
            </a:r>
            <a:r>
              <a:rPr lang="pt-BR" dirty="0" err="1"/>
              <a:t>Skid-Based</a:t>
            </a:r>
            <a:endParaRPr lang="en-US" dirty="0"/>
          </a:p>
        </p:txBody>
      </p:sp>
      <p:sp>
        <p:nvSpPr>
          <p:cNvPr id="13" name="Text 7">
            <a:extLst>
              <a:ext uri="{FF2B5EF4-FFF2-40B4-BE49-F238E27FC236}">
                <a16:creationId xmlns:a16="http://schemas.microsoft.com/office/drawing/2014/main" id="{E8CABDED-052A-ED9E-11A2-006FE5ADA85C}"/>
              </a:ext>
            </a:extLst>
          </p:cNvPr>
          <p:cNvSpPr txBox="1"/>
          <p:nvPr/>
        </p:nvSpPr>
        <p:spPr>
          <a:xfrm>
            <a:off x="630021" y="1610884"/>
            <a:ext cx="11110981" cy="2062887"/>
          </a:xfrm>
          <a:prstGeom prst="rect">
            <a:avLst/>
          </a:prstGeom>
          <a:noFill/>
          <a:ln/>
        </p:spPr>
        <p:txBody>
          <a:bodyPr wrap="square" lIns="0" tIns="0" rIns="0" bIns="0" rtlCol="0" anchor="t"/>
          <a:lstStyle>
            <a:lvl1pPr>
              <a:defRPr sz="1400">
                <a:solidFill>
                  <a:srgbClr val="000000"/>
                </a:solidFill>
                <a:latin typeface="Roboto" pitchFamily="34" charset="0"/>
                <a:ea typeface="Roboto" pitchFamily="34" charset="-122"/>
                <a:cs typeface="Roboto" pitchFamily="34" charset="-120"/>
              </a:defRPr>
            </a:lvl1pPr>
          </a:lstStyle>
          <a:p>
            <a:r>
              <a:rPr lang="pt-BR" dirty="0"/>
              <a:t>O pasteurizador de polpa </a:t>
            </a:r>
            <a:r>
              <a:rPr lang="pt-BR" dirty="0" err="1"/>
              <a:t>Skid-Mounted</a:t>
            </a:r>
            <a:r>
              <a:rPr lang="pt-BR" dirty="0"/>
              <a:t> é uma solução totalmente integrada e montada em fábrica, desenvolvida para </a:t>
            </a:r>
            <a:r>
              <a:rPr lang="pt-BR" b="1" dirty="0">
                <a:solidFill>
                  <a:srgbClr val="396F3C"/>
                </a:solidFill>
                <a:latin typeface="Montserrat" panose="00000500000000000000" pitchFamily="2" charset="0"/>
              </a:rPr>
              <a:t>simplificar a instalação</a:t>
            </a:r>
            <a:r>
              <a:rPr lang="pt-BR" dirty="0"/>
              <a:t> e </a:t>
            </a:r>
            <a:r>
              <a:rPr lang="pt-BR" b="1" dirty="0">
                <a:solidFill>
                  <a:srgbClr val="396F3C"/>
                </a:solidFill>
                <a:latin typeface="Montserrat" panose="00000500000000000000" pitchFamily="2" charset="0"/>
              </a:rPr>
              <a:t>aumentar a eficiência operacional</a:t>
            </a:r>
            <a:r>
              <a:rPr lang="pt-BR" dirty="0"/>
              <a:t>.</a:t>
            </a:r>
            <a:endParaRPr lang="en-US" dirty="0"/>
          </a:p>
          <a:p>
            <a:endParaRPr lang="en-US" dirty="0"/>
          </a:p>
          <a:p>
            <a:r>
              <a:rPr lang="pt-BR" dirty="0"/>
              <a:t>Ao minimizar os trabalhos em campo, o sistema reduz significativamente o </a:t>
            </a:r>
            <a:r>
              <a:rPr lang="pt-BR" b="1" dirty="0">
                <a:solidFill>
                  <a:srgbClr val="396F3C"/>
                </a:solidFill>
                <a:latin typeface="Montserrat" panose="00000500000000000000" pitchFamily="2" charset="0"/>
              </a:rPr>
              <a:t>tempo de instalação</a:t>
            </a:r>
            <a:r>
              <a:rPr lang="pt-BR" dirty="0"/>
              <a:t>, </a:t>
            </a:r>
          </a:p>
          <a:p>
            <a:r>
              <a:rPr lang="pt-BR" dirty="0"/>
              <a:t>os </a:t>
            </a:r>
            <a:r>
              <a:rPr lang="pt-BR" b="1" dirty="0">
                <a:solidFill>
                  <a:srgbClr val="396F3C"/>
                </a:solidFill>
                <a:latin typeface="Montserrat" panose="00000500000000000000" pitchFamily="2" charset="0"/>
              </a:rPr>
              <a:t>custos</a:t>
            </a:r>
            <a:r>
              <a:rPr lang="pt-BR" dirty="0"/>
              <a:t> e os </a:t>
            </a:r>
            <a:r>
              <a:rPr lang="pt-BR" b="1" dirty="0">
                <a:solidFill>
                  <a:srgbClr val="396F3C"/>
                </a:solidFill>
                <a:latin typeface="Montserrat" panose="00000500000000000000" pitchFamily="2" charset="0"/>
              </a:rPr>
              <a:t>riscos do projeto</a:t>
            </a:r>
            <a:r>
              <a:rPr lang="pt-BR" dirty="0"/>
              <a:t>.</a:t>
            </a:r>
          </a:p>
          <a:p>
            <a:endParaRPr lang="en-US" dirty="0"/>
          </a:p>
          <a:p>
            <a:r>
              <a:rPr lang="pt-BR" dirty="0"/>
              <a:t>Seu design compacto e modular permite </a:t>
            </a:r>
            <a:r>
              <a:rPr lang="pt-BR" b="1" dirty="0">
                <a:solidFill>
                  <a:srgbClr val="396F3C"/>
                </a:solidFill>
                <a:latin typeface="Montserrat" panose="00000500000000000000" pitchFamily="2" charset="0"/>
              </a:rPr>
              <a:t>fácil integração</a:t>
            </a:r>
            <a:r>
              <a:rPr lang="pt-BR" dirty="0"/>
              <a:t>, escalabilidade e realocação, </a:t>
            </a:r>
          </a:p>
          <a:p>
            <a:r>
              <a:rPr lang="pt-BR" dirty="0"/>
              <a:t>garantindo </a:t>
            </a:r>
            <a:r>
              <a:rPr lang="pt-BR" b="1" dirty="0">
                <a:solidFill>
                  <a:srgbClr val="396F3C"/>
                </a:solidFill>
                <a:latin typeface="Montserrat" panose="00000500000000000000" pitchFamily="2" charset="0"/>
              </a:rPr>
              <a:t>alta qualidade</a:t>
            </a:r>
            <a:r>
              <a:rPr lang="pt-BR" dirty="0"/>
              <a:t>, confiabilidade e </a:t>
            </a:r>
            <a:r>
              <a:rPr lang="pt-BR" b="1" dirty="0">
                <a:solidFill>
                  <a:srgbClr val="396F3C"/>
                </a:solidFill>
                <a:latin typeface="Montserrat" panose="00000500000000000000" pitchFamily="2" charset="0"/>
              </a:rPr>
              <a:t>desempenho otimizado </a:t>
            </a:r>
          </a:p>
          <a:p>
            <a:r>
              <a:rPr lang="pt-BR" dirty="0"/>
              <a:t>por meio de testes realizados em fábrica.</a:t>
            </a:r>
          </a:p>
          <a:p>
            <a:endParaRPr lang="en-US" dirty="0"/>
          </a:p>
          <a:p>
            <a:endParaRPr lang="en-US" dirty="0"/>
          </a:p>
          <a:p>
            <a:endParaRPr lang="en-US" dirty="0"/>
          </a:p>
          <a:p>
            <a:endParaRPr lang="en-US" dirty="0"/>
          </a:p>
          <a:p>
            <a:endParaRPr lang="en-US" dirty="0"/>
          </a:p>
          <a:p>
            <a:r>
              <a:rPr lang="pt-BR" dirty="0"/>
              <a:t>O layout organizado melhora a acessibilidade para </a:t>
            </a:r>
          </a:p>
          <a:p>
            <a:r>
              <a:rPr lang="pt-BR" dirty="0"/>
              <a:t>operação e manutenção, tornando o sistema uma </a:t>
            </a:r>
          </a:p>
          <a:p>
            <a:r>
              <a:rPr lang="pt-BR" b="1" dirty="0">
                <a:solidFill>
                  <a:srgbClr val="396F3C"/>
                </a:solidFill>
                <a:latin typeface="Montserrat" panose="00000500000000000000" pitchFamily="2" charset="0"/>
              </a:rPr>
              <a:t>solução prática e eficiente </a:t>
            </a:r>
            <a:r>
              <a:rPr lang="pt-BR" dirty="0"/>
              <a:t>para plantas industriais </a:t>
            </a:r>
          </a:p>
          <a:p>
            <a:r>
              <a:rPr lang="pt-BR" dirty="0"/>
              <a:t>modernas.</a:t>
            </a:r>
            <a:endParaRPr lang="en-US"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cxnSp>
        <p:nvCxnSpPr>
          <p:cNvPr id="7" name="Conector de Seta Reta 6">
            <a:extLst>
              <a:ext uri="{FF2B5EF4-FFF2-40B4-BE49-F238E27FC236}">
                <a16:creationId xmlns:a16="http://schemas.microsoft.com/office/drawing/2014/main" id="{0DE1BE34-FB55-0CB6-B84D-EED89938996E}"/>
              </a:ext>
            </a:extLst>
          </p:cNvPr>
          <p:cNvCxnSpPr/>
          <p:nvPr/>
        </p:nvCxnSpPr>
        <p:spPr>
          <a:xfrm flipV="1">
            <a:off x="7188682" y="4031641"/>
            <a:ext cx="4350328" cy="2424545"/>
          </a:xfrm>
          <a:prstGeom prst="straightConnector1">
            <a:avLst/>
          </a:prstGeom>
          <a:ln>
            <a:solidFill>
              <a:srgbClr val="396F3C"/>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Conector de Seta Reta 8">
            <a:extLst>
              <a:ext uri="{FF2B5EF4-FFF2-40B4-BE49-F238E27FC236}">
                <a16:creationId xmlns:a16="http://schemas.microsoft.com/office/drawing/2014/main" id="{1AD6F98F-A484-4561-3091-D77F76D1AA29}"/>
              </a:ext>
            </a:extLst>
          </p:cNvPr>
          <p:cNvCxnSpPr>
            <a:cxnSpLocks/>
          </p:cNvCxnSpPr>
          <p:nvPr/>
        </p:nvCxnSpPr>
        <p:spPr>
          <a:xfrm>
            <a:off x="5521964" y="5666096"/>
            <a:ext cx="1445217" cy="823415"/>
          </a:xfrm>
          <a:prstGeom prst="straightConnector1">
            <a:avLst/>
          </a:prstGeom>
          <a:ln>
            <a:solidFill>
              <a:srgbClr val="396F3C"/>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CaixaDeTexto 16">
            <a:extLst>
              <a:ext uri="{FF2B5EF4-FFF2-40B4-BE49-F238E27FC236}">
                <a16:creationId xmlns:a16="http://schemas.microsoft.com/office/drawing/2014/main" id="{B988754A-6218-1B39-EB6C-C019669C44B9}"/>
              </a:ext>
            </a:extLst>
          </p:cNvPr>
          <p:cNvSpPr txBox="1"/>
          <p:nvPr/>
        </p:nvSpPr>
        <p:spPr>
          <a:xfrm rot="19907250">
            <a:off x="9320135" y="5169406"/>
            <a:ext cx="459493" cy="261610"/>
          </a:xfrm>
          <a:prstGeom prst="rect">
            <a:avLst/>
          </a:prstGeom>
          <a:noFill/>
        </p:spPr>
        <p:txBody>
          <a:bodyPr wrap="square">
            <a:spAutoFit/>
          </a:bodyPr>
          <a:lstStyle/>
          <a:p>
            <a:r>
              <a:rPr lang="en-US" sz="1050" b="1" dirty="0">
                <a:solidFill>
                  <a:srgbClr val="396F3C"/>
                </a:solidFill>
              </a:rPr>
              <a:t>17m</a:t>
            </a:r>
            <a:endParaRPr lang="pt-BR" sz="1050" b="1" dirty="0">
              <a:solidFill>
                <a:srgbClr val="396F3C"/>
              </a:solidFill>
            </a:endParaRPr>
          </a:p>
        </p:txBody>
      </p:sp>
      <p:sp>
        <p:nvSpPr>
          <p:cNvPr id="18" name="CaixaDeTexto 17">
            <a:extLst>
              <a:ext uri="{FF2B5EF4-FFF2-40B4-BE49-F238E27FC236}">
                <a16:creationId xmlns:a16="http://schemas.microsoft.com/office/drawing/2014/main" id="{EC9F6296-2C94-2145-BEE0-903EE429EDEB}"/>
              </a:ext>
            </a:extLst>
          </p:cNvPr>
          <p:cNvSpPr txBox="1"/>
          <p:nvPr/>
        </p:nvSpPr>
        <p:spPr>
          <a:xfrm rot="1814435">
            <a:off x="5890809" y="6028888"/>
            <a:ext cx="459493" cy="261610"/>
          </a:xfrm>
          <a:prstGeom prst="rect">
            <a:avLst/>
          </a:prstGeom>
          <a:noFill/>
        </p:spPr>
        <p:txBody>
          <a:bodyPr wrap="square">
            <a:spAutoFit/>
          </a:bodyPr>
          <a:lstStyle/>
          <a:p>
            <a:r>
              <a:rPr lang="en-US" sz="1050" b="1" dirty="0">
                <a:solidFill>
                  <a:srgbClr val="396F3C"/>
                </a:solidFill>
              </a:rPr>
              <a:t>4m</a:t>
            </a:r>
            <a:endParaRPr lang="pt-BR" sz="1050" b="1" dirty="0">
              <a:solidFill>
                <a:srgbClr val="396F3C"/>
              </a:solidFill>
            </a:endParaRPr>
          </a:p>
        </p:txBody>
      </p:sp>
      <p:sp>
        <p:nvSpPr>
          <p:cNvPr id="19" name="CaixaDeTexto 18">
            <a:extLst>
              <a:ext uri="{FF2B5EF4-FFF2-40B4-BE49-F238E27FC236}">
                <a16:creationId xmlns:a16="http://schemas.microsoft.com/office/drawing/2014/main" id="{05A651E5-5ED8-54D3-B22C-4A3C29876668}"/>
              </a:ext>
            </a:extLst>
          </p:cNvPr>
          <p:cNvSpPr txBox="1"/>
          <p:nvPr/>
        </p:nvSpPr>
        <p:spPr>
          <a:xfrm>
            <a:off x="5856195" y="6626386"/>
            <a:ext cx="6513669" cy="253916"/>
          </a:xfrm>
          <a:prstGeom prst="rect">
            <a:avLst/>
          </a:prstGeom>
          <a:noFill/>
        </p:spPr>
        <p:txBody>
          <a:bodyPr wrap="square">
            <a:spAutoFit/>
          </a:bodyPr>
          <a:lstStyle/>
          <a:p>
            <a:r>
              <a:rPr lang="en-US" sz="1050" dirty="0">
                <a:solidFill>
                  <a:schemeClr val="tx1">
                    <a:lumMod val="65000"/>
                    <a:lumOff val="35000"/>
                  </a:schemeClr>
                </a:solidFill>
              </a:rPr>
              <a:t>*Layout e </a:t>
            </a:r>
            <a:r>
              <a:rPr lang="en-US" sz="1050" dirty="0" err="1">
                <a:solidFill>
                  <a:schemeClr val="tx1">
                    <a:lumMod val="65000"/>
                    <a:lumOff val="35000"/>
                  </a:schemeClr>
                </a:solidFill>
              </a:rPr>
              <a:t>dimensões</a:t>
            </a:r>
            <a:r>
              <a:rPr lang="en-US" sz="1050" dirty="0">
                <a:solidFill>
                  <a:schemeClr val="tx1">
                    <a:lumMod val="65000"/>
                    <a:lumOff val="35000"/>
                  </a:schemeClr>
                </a:solidFill>
              </a:rPr>
              <a:t> </a:t>
            </a:r>
            <a:r>
              <a:rPr lang="en-US" sz="1050" dirty="0" err="1">
                <a:solidFill>
                  <a:schemeClr val="tx1">
                    <a:lumMod val="65000"/>
                    <a:lumOff val="35000"/>
                  </a:schemeClr>
                </a:solidFill>
              </a:rPr>
              <a:t>obtidos</a:t>
            </a:r>
            <a:r>
              <a:rPr lang="en-US" sz="1050" dirty="0">
                <a:solidFill>
                  <a:schemeClr val="tx1">
                    <a:lumMod val="65000"/>
                    <a:lumOff val="35000"/>
                  </a:schemeClr>
                </a:solidFill>
              </a:rPr>
              <a:t> a </a:t>
            </a:r>
            <a:r>
              <a:rPr lang="en-US" sz="1050" dirty="0" err="1">
                <a:solidFill>
                  <a:schemeClr val="tx1">
                    <a:lumMod val="65000"/>
                    <a:lumOff val="35000"/>
                  </a:schemeClr>
                </a:solidFill>
              </a:rPr>
              <a:t>partir</a:t>
            </a:r>
            <a:r>
              <a:rPr lang="en-US" sz="1050" dirty="0">
                <a:solidFill>
                  <a:schemeClr val="tx1">
                    <a:lumMod val="65000"/>
                    <a:lumOff val="35000"/>
                  </a:schemeClr>
                </a:solidFill>
              </a:rPr>
              <a:t> de um </a:t>
            </a:r>
            <a:r>
              <a:rPr lang="en-US" sz="1050" dirty="0" err="1">
                <a:solidFill>
                  <a:schemeClr val="tx1">
                    <a:lumMod val="65000"/>
                    <a:lumOff val="35000"/>
                  </a:schemeClr>
                </a:solidFill>
              </a:rPr>
              <a:t>caso</a:t>
            </a:r>
            <a:r>
              <a:rPr lang="en-US" sz="1050" dirty="0">
                <a:solidFill>
                  <a:schemeClr val="tx1">
                    <a:lumMod val="65000"/>
                    <a:lumOff val="35000"/>
                  </a:schemeClr>
                </a:solidFill>
              </a:rPr>
              <a:t> de </a:t>
            </a:r>
            <a:r>
              <a:rPr lang="en-US" sz="1050" dirty="0" err="1">
                <a:solidFill>
                  <a:schemeClr val="tx1">
                    <a:lumMod val="65000"/>
                    <a:lumOff val="35000"/>
                  </a:schemeClr>
                </a:solidFill>
              </a:rPr>
              <a:t>estudo</a:t>
            </a:r>
            <a:r>
              <a:rPr lang="en-US" sz="1050" dirty="0">
                <a:solidFill>
                  <a:schemeClr val="tx1">
                    <a:lumMod val="65000"/>
                    <a:lumOff val="35000"/>
                  </a:schemeClr>
                </a:solidFill>
              </a:rPr>
              <a:t> </a:t>
            </a:r>
            <a:r>
              <a:rPr lang="en-US" sz="1050" dirty="0" err="1">
                <a:solidFill>
                  <a:schemeClr val="tx1">
                    <a:lumMod val="65000"/>
                    <a:lumOff val="35000"/>
                  </a:schemeClr>
                </a:solidFill>
              </a:rPr>
              <a:t>específico</a:t>
            </a:r>
            <a:r>
              <a:rPr lang="en-US" sz="1050" dirty="0">
                <a:solidFill>
                  <a:schemeClr val="tx1">
                    <a:lumMod val="65000"/>
                    <a:lumOff val="35000"/>
                  </a:schemeClr>
                </a:solidFill>
              </a:rPr>
              <a:t>. </a:t>
            </a:r>
            <a:r>
              <a:rPr lang="en-US" sz="1050" dirty="0" err="1">
                <a:solidFill>
                  <a:schemeClr val="tx1">
                    <a:lumMod val="65000"/>
                    <a:lumOff val="35000"/>
                  </a:schemeClr>
                </a:solidFill>
              </a:rPr>
              <a:t>Consule</a:t>
            </a:r>
            <a:r>
              <a:rPr lang="en-US" sz="1050" dirty="0">
                <a:solidFill>
                  <a:schemeClr val="tx1">
                    <a:lumMod val="65000"/>
                    <a:lumOff val="35000"/>
                  </a:schemeClr>
                </a:solidFill>
              </a:rPr>
              <a:t> a Citrotec</a:t>
            </a:r>
            <a:r>
              <a:rPr lang="pt-BR" sz="1050" dirty="0"/>
              <a:t>®</a:t>
            </a:r>
            <a:r>
              <a:rPr lang="en-US" sz="1050" dirty="0">
                <a:solidFill>
                  <a:schemeClr val="tx1">
                    <a:lumMod val="65000"/>
                    <a:lumOff val="35000"/>
                  </a:schemeClr>
                </a:solidFill>
              </a:rPr>
              <a:t> para </a:t>
            </a:r>
            <a:r>
              <a:rPr lang="en-US" sz="1050" dirty="0" err="1">
                <a:solidFill>
                  <a:schemeClr val="tx1">
                    <a:lumMod val="65000"/>
                    <a:lumOff val="35000"/>
                  </a:schemeClr>
                </a:solidFill>
              </a:rPr>
              <a:t>mais</a:t>
            </a:r>
            <a:r>
              <a:rPr lang="en-US" sz="1050" dirty="0">
                <a:solidFill>
                  <a:schemeClr val="tx1">
                    <a:lumMod val="65000"/>
                    <a:lumOff val="35000"/>
                  </a:schemeClr>
                </a:solidFill>
              </a:rPr>
              <a:t> </a:t>
            </a:r>
            <a:r>
              <a:rPr lang="en-US" sz="1050" dirty="0" err="1">
                <a:solidFill>
                  <a:schemeClr val="tx1">
                    <a:lumMod val="65000"/>
                    <a:lumOff val="35000"/>
                  </a:schemeClr>
                </a:solidFill>
              </a:rPr>
              <a:t>informações</a:t>
            </a:r>
            <a:r>
              <a:rPr lang="en-US" sz="1050" dirty="0">
                <a:solidFill>
                  <a:schemeClr val="tx1">
                    <a:lumMod val="65000"/>
                    <a:lumOff val="35000"/>
                  </a:schemeClr>
                </a:solidFill>
              </a:rPr>
              <a:t>.</a:t>
            </a:r>
            <a:endParaRPr lang="pt-BR" sz="1050" dirty="0">
              <a:solidFill>
                <a:schemeClr val="tx1">
                  <a:lumMod val="65000"/>
                  <a:lumOff val="35000"/>
                </a:schemeClr>
              </a:solidFill>
            </a:endParaRPr>
          </a:p>
        </p:txBody>
      </p:sp>
      <p:pic>
        <p:nvPicPr>
          <p:cNvPr id="4" name="Imagem 3">
            <a:extLst>
              <a:ext uri="{FF2B5EF4-FFF2-40B4-BE49-F238E27FC236}">
                <a16:creationId xmlns:a16="http://schemas.microsoft.com/office/drawing/2014/main" id="{400DD913-3195-1F8E-D845-D2E48EBB530C}"/>
              </a:ext>
            </a:extLst>
          </p:cNvPr>
          <p:cNvPicPr>
            <a:picLocks noChangeAspect="1"/>
          </p:cNvPicPr>
          <p:nvPr/>
        </p:nvPicPr>
        <p:blipFill>
          <a:blip r:embed="rId6"/>
          <a:stretch>
            <a:fillRect/>
          </a:stretch>
        </p:blipFill>
        <p:spPr>
          <a:xfrm>
            <a:off x="380616" y="251502"/>
            <a:ext cx="1530270" cy="378983"/>
          </a:xfrm>
          <a:prstGeom prst="rect">
            <a:avLst/>
          </a:prstGeom>
        </p:spPr>
      </p:pic>
    </p:spTree>
    <p:extLst>
      <p:ext uri="{BB962C8B-B14F-4D97-AF65-F5344CB8AC3E}">
        <p14:creationId xmlns:p14="http://schemas.microsoft.com/office/powerpoint/2010/main" val="882177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30842-384B-D358-5929-2FEA02B56733}"/>
            </a:ext>
          </a:extLst>
        </p:cNvPr>
        <p:cNvGrpSpPr/>
        <p:nvPr/>
      </p:nvGrpSpPr>
      <p:grpSpPr>
        <a:xfrm>
          <a:off x="0" y="0"/>
          <a:ext cx="0" cy="0"/>
          <a:chOff x="0" y="0"/>
          <a:chExt cx="0" cy="0"/>
        </a:xfrm>
      </p:grpSpPr>
      <p:pic>
        <p:nvPicPr>
          <p:cNvPr id="5" name="Image 0" descr="preencoded.png">
            <a:extLst>
              <a:ext uri="{FF2B5EF4-FFF2-40B4-BE49-F238E27FC236}">
                <a16:creationId xmlns:a16="http://schemas.microsoft.com/office/drawing/2014/main" id="{E0A7CA4F-8E90-42C7-82CF-74761390A5AD}"/>
              </a:ext>
            </a:extLst>
          </p:cNvPr>
          <p:cNvPicPr>
            <a:picLocks noChangeAspect="1"/>
          </p:cNvPicPr>
          <p:nvPr/>
        </p:nvPicPr>
        <p:blipFill>
          <a:blip r:embed="rId3"/>
          <a:srcRect/>
          <a:stretch/>
        </p:blipFill>
        <p:spPr>
          <a:xfrm>
            <a:off x="109220" y="0"/>
            <a:ext cx="114300" cy="6858000"/>
          </a:xfrm>
          <a:prstGeom prst="rect">
            <a:avLst/>
          </a:prstGeom>
        </p:spPr>
      </p:pic>
      <p:pic>
        <p:nvPicPr>
          <p:cNvPr id="6" name="Image 1" descr="preencoded.png">
            <a:extLst>
              <a:ext uri="{FF2B5EF4-FFF2-40B4-BE49-F238E27FC236}">
                <a16:creationId xmlns:a16="http://schemas.microsoft.com/office/drawing/2014/main" id="{3D9A4FE0-3100-E8D8-C6DB-718E132E9B32}"/>
              </a:ext>
            </a:extLst>
          </p:cNvPr>
          <p:cNvPicPr>
            <a:picLocks noChangeAspect="1"/>
          </p:cNvPicPr>
          <p:nvPr/>
        </p:nvPicPr>
        <p:blipFill>
          <a:blip r:embed="rId4"/>
          <a:srcRect/>
          <a:stretch/>
        </p:blipFill>
        <p:spPr>
          <a:xfrm>
            <a:off x="1115" y="0"/>
            <a:ext cx="114404" cy="6864213"/>
          </a:xfrm>
          <a:prstGeom prst="rect">
            <a:avLst/>
          </a:prstGeom>
        </p:spPr>
      </p:pic>
      <p:sp>
        <p:nvSpPr>
          <p:cNvPr id="10" name="Shape 5">
            <a:extLst>
              <a:ext uri="{FF2B5EF4-FFF2-40B4-BE49-F238E27FC236}">
                <a16:creationId xmlns:a16="http://schemas.microsoft.com/office/drawing/2014/main" id="{F013CC16-7384-990F-5009-8F27A492CFDA}"/>
              </a:ext>
            </a:extLst>
          </p:cNvPr>
          <p:cNvSpPr/>
          <p:nvPr/>
        </p:nvSpPr>
        <p:spPr>
          <a:xfrm>
            <a:off x="580644" y="405079"/>
            <a:ext cx="4572000" cy="523951"/>
          </a:xfrm>
          <a:prstGeom prst="rect">
            <a:avLst/>
          </a:prstGeom>
          <a:solidFill>
            <a:srgbClr val="FFFFFF"/>
          </a:solidFill>
          <a:ln w="12700">
            <a:solidFill>
              <a:srgbClr val="FFFFFF">
                <a:alpha val="0"/>
              </a:srgbClr>
            </a:solidFill>
            <a:prstDash val="solid"/>
          </a:ln>
        </p:spPr>
        <p:txBody>
          <a:bodyPr/>
          <a:lstStyle/>
          <a:p>
            <a:endParaRPr lang="pt-BR"/>
          </a:p>
        </p:txBody>
      </p:sp>
      <p:sp>
        <p:nvSpPr>
          <p:cNvPr id="11" name="Text 6">
            <a:extLst>
              <a:ext uri="{FF2B5EF4-FFF2-40B4-BE49-F238E27FC236}">
                <a16:creationId xmlns:a16="http://schemas.microsoft.com/office/drawing/2014/main" id="{B4943166-7974-1EED-0DE1-6DB4AF28CF4D}"/>
              </a:ext>
            </a:extLst>
          </p:cNvPr>
          <p:cNvSpPr txBox="1"/>
          <p:nvPr/>
        </p:nvSpPr>
        <p:spPr>
          <a:xfrm>
            <a:off x="580643" y="929030"/>
            <a:ext cx="6688837" cy="523951"/>
          </a:xfrm>
          <a:prstGeom prst="rect">
            <a:avLst/>
          </a:prstGeom>
          <a:solidFill>
            <a:srgbClr val="FFFFFF"/>
          </a:solidFill>
          <a:ln>
            <a:solidFill>
              <a:srgbClr val="FFFFFF">
                <a:alpha val="0"/>
              </a:srgbClr>
            </a:solidFill>
          </a:ln>
        </p:spPr>
        <p:txBody>
          <a:bodyPr wrap="square" lIns="0" tIns="0" rIns="0" bIns="0" rtlCol="0" anchor="ctr"/>
          <a:lstStyle/>
          <a:p>
            <a:r>
              <a:rPr lang="en-US" sz="3000" dirty="0" err="1">
                <a:solidFill>
                  <a:srgbClr val="000000"/>
                </a:solidFill>
                <a:latin typeface="Montserrat" pitchFamily="34" charset="0"/>
                <a:ea typeface="Montserrat" pitchFamily="34" charset="-122"/>
                <a:cs typeface="Montserrat" pitchFamily="34" charset="-120"/>
              </a:rPr>
              <a:t>Visão</a:t>
            </a:r>
            <a:r>
              <a:rPr lang="en-US" sz="3000" dirty="0">
                <a:solidFill>
                  <a:srgbClr val="000000"/>
                </a:solidFill>
                <a:latin typeface="Montserrat" pitchFamily="34" charset="0"/>
                <a:ea typeface="Montserrat" pitchFamily="34" charset="-122"/>
                <a:cs typeface="Montserrat" pitchFamily="34" charset="-120"/>
              </a:rPr>
              <a:t> Geral do </a:t>
            </a:r>
            <a:r>
              <a:rPr lang="en-US" sz="3000" dirty="0" err="1">
                <a:solidFill>
                  <a:srgbClr val="000000"/>
                </a:solidFill>
                <a:latin typeface="Montserrat" pitchFamily="34" charset="0"/>
                <a:ea typeface="Montserrat" pitchFamily="34" charset="-122"/>
                <a:cs typeface="Montserrat" pitchFamily="34" charset="-120"/>
              </a:rPr>
              <a:t>Processo</a:t>
            </a:r>
            <a:endParaRPr lang="en-US" sz="3300" dirty="0"/>
          </a:p>
        </p:txBody>
      </p:sp>
      <p:pic>
        <p:nvPicPr>
          <p:cNvPr id="8" name="Imagem 7">
            <a:extLst>
              <a:ext uri="{FF2B5EF4-FFF2-40B4-BE49-F238E27FC236}">
                <a16:creationId xmlns:a16="http://schemas.microsoft.com/office/drawing/2014/main" id="{2201190A-B2C3-D102-BBA4-348F3F4D9670}"/>
              </a:ext>
            </a:extLst>
          </p:cNvPr>
          <p:cNvPicPr>
            <a:picLocks noChangeAspect="1"/>
          </p:cNvPicPr>
          <p:nvPr/>
        </p:nvPicPr>
        <p:blipFill>
          <a:blip r:embed="rId5"/>
          <a:stretch>
            <a:fillRect/>
          </a:stretch>
        </p:blipFill>
        <p:spPr>
          <a:xfrm>
            <a:off x="1377636" y="1553341"/>
            <a:ext cx="9152832" cy="5148468"/>
          </a:xfrm>
          <a:prstGeom prst="rect">
            <a:avLst/>
          </a:prstGeom>
        </p:spPr>
      </p:pic>
      <p:pic>
        <p:nvPicPr>
          <p:cNvPr id="12" name="Imagem 11">
            <a:extLst>
              <a:ext uri="{FF2B5EF4-FFF2-40B4-BE49-F238E27FC236}">
                <a16:creationId xmlns:a16="http://schemas.microsoft.com/office/drawing/2014/main" id="{F9B6FB7C-4590-57D9-0BEC-B768DC508A41}"/>
              </a:ext>
            </a:extLst>
          </p:cNvPr>
          <p:cNvPicPr>
            <a:picLocks noChangeAspect="1"/>
          </p:cNvPicPr>
          <p:nvPr/>
        </p:nvPicPr>
        <p:blipFill>
          <a:blip r:embed="rId6"/>
          <a:stretch>
            <a:fillRect/>
          </a:stretch>
        </p:blipFill>
        <p:spPr>
          <a:xfrm>
            <a:off x="9644433" y="3495906"/>
            <a:ext cx="2339862" cy="663067"/>
          </a:xfrm>
          <a:prstGeom prst="rect">
            <a:avLst/>
          </a:prstGeom>
        </p:spPr>
      </p:pic>
      <p:pic>
        <p:nvPicPr>
          <p:cNvPr id="13" name="Imagem 12">
            <a:extLst>
              <a:ext uri="{FF2B5EF4-FFF2-40B4-BE49-F238E27FC236}">
                <a16:creationId xmlns:a16="http://schemas.microsoft.com/office/drawing/2014/main" id="{7A218A22-EE1B-4FE1-CC82-91DB2CB0EFDE}"/>
              </a:ext>
            </a:extLst>
          </p:cNvPr>
          <p:cNvPicPr>
            <a:picLocks noChangeAspect="1"/>
          </p:cNvPicPr>
          <p:nvPr/>
        </p:nvPicPr>
        <p:blipFill>
          <a:blip r:embed="rId7"/>
          <a:stretch>
            <a:fillRect/>
          </a:stretch>
        </p:blipFill>
        <p:spPr>
          <a:xfrm>
            <a:off x="380616" y="251502"/>
            <a:ext cx="1530270" cy="378983"/>
          </a:xfrm>
          <a:prstGeom prst="rect">
            <a:avLst/>
          </a:prstGeom>
        </p:spPr>
      </p:pic>
    </p:spTree>
    <p:extLst>
      <p:ext uri="{BB962C8B-B14F-4D97-AF65-F5344CB8AC3E}">
        <p14:creationId xmlns:p14="http://schemas.microsoft.com/office/powerpoint/2010/main" val="2603014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03D28-EBC3-2D02-EE9B-FA0CBB66752C}"/>
            </a:ext>
          </a:extLst>
        </p:cNvPr>
        <p:cNvGrpSpPr/>
        <p:nvPr/>
      </p:nvGrpSpPr>
      <p:grpSpPr>
        <a:xfrm>
          <a:off x="0" y="0"/>
          <a:ext cx="0" cy="0"/>
          <a:chOff x="0" y="0"/>
          <a:chExt cx="0" cy="0"/>
        </a:xfrm>
      </p:grpSpPr>
      <p:sp>
        <p:nvSpPr>
          <p:cNvPr id="10" name="Shape 5">
            <a:extLst>
              <a:ext uri="{FF2B5EF4-FFF2-40B4-BE49-F238E27FC236}">
                <a16:creationId xmlns:a16="http://schemas.microsoft.com/office/drawing/2014/main" id="{CF0F16CD-C87A-5081-95B5-A556EEFC6F0B}"/>
              </a:ext>
            </a:extLst>
          </p:cNvPr>
          <p:cNvSpPr/>
          <p:nvPr/>
        </p:nvSpPr>
        <p:spPr>
          <a:xfrm>
            <a:off x="580644" y="405079"/>
            <a:ext cx="4572000" cy="523951"/>
          </a:xfrm>
          <a:prstGeom prst="rect">
            <a:avLst/>
          </a:prstGeom>
          <a:solidFill>
            <a:srgbClr val="FFFFFF"/>
          </a:solidFill>
          <a:ln w="12700">
            <a:solidFill>
              <a:srgbClr val="FFFFFF">
                <a:alpha val="0"/>
              </a:srgbClr>
            </a:solidFill>
            <a:prstDash val="solid"/>
          </a:ln>
        </p:spPr>
        <p:txBody>
          <a:bodyPr/>
          <a:lstStyle/>
          <a:p>
            <a:endParaRPr lang="pt-BR"/>
          </a:p>
        </p:txBody>
      </p:sp>
      <p:sp>
        <p:nvSpPr>
          <p:cNvPr id="11" name="Text 6">
            <a:extLst>
              <a:ext uri="{FF2B5EF4-FFF2-40B4-BE49-F238E27FC236}">
                <a16:creationId xmlns:a16="http://schemas.microsoft.com/office/drawing/2014/main" id="{2E97463F-23A8-8F9E-F278-F443407E2847}"/>
              </a:ext>
            </a:extLst>
          </p:cNvPr>
          <p:cNvSpPr txBox="1"/>
          <p:nvPr/>
        </p:nvSpPr>
        <p:spPr>
          <a:xfrm>
            <a:off x="580643" y="929030"/>
            <a:ext cx="6688837" cy="523951"/>
          </a:xfrm>
          <a:prstGeom prst="rect">
            <a:avLst/>
          </a:prstGeom>
          <a:solidFill>
            <a:srgbClr val="FFFFFF"/>
          </a:solidFill>
          <a:ln>
            <a:solidFill>
              <a:srgbClr val="FFFFFF">
                <a:alpha val="0"/>
              </a:srgbClr>
            </a:solidFill>
          </a:ln>
        </p:spPr>
        <p:txBody>
          <a:bodyPr wrap="square" lIns="0" tIns="0" rIns="0" bIns="0" rtlCol="0" anchor="ctr"/>
          <a:lstStyle/>
          <a:p>
            <a:r>
              <a:rPr lang="en-US" sz="3000" dirty="0" err="1">
                <a:solidFill>
                  <a:srgbClr val="000000"/>
                </a:solidFill>
                <a:latin typeface="Montserrat" pitchFamily="34" charset="0"/>
                <a:ea typeface="Montserrat" pitchFamily="34" charset="-122"/>
                <a:cs typeface="Montserrat" pitchFamily="34" charset="-120"/>
              </a:rPr>
              <a:t>Aplicação</a:t>
            </a:r>
            <a:r>
              <a:rPr lang="en-US" sz="3000" dirty="0">
                <a:solidFill>
                  <a:srgbClr val="000000"/>
                </a:solidFill>
                <a:latin typeface="Montserrat" pitchFamily="34" charset="0"/>
                <a:ea typeface="Montserrat" pitchFamily="34" charset="-122"/>
                <a:cs typeface="Montserrat" pitchFamily="34" charset="-120"/>
              </a:rPr>
              <a:t> Industrial Real</a:t>
            </a:r>
            <a:endParaRPr lang="en-US" sz="3300" dirty="0"/>
          </a:p>
        </p:txBody>
      </p:sp>
      <p:sp>
        <p:nvSpPr>
          <p:cNvPr id="13" name="Text 7">
            <a:extLst>
              <a:ext uri="{FF2B5EF4-FFF2-40B4-BE49-F238E27FC236}">
                <a16:creationId xmlns:a16="http://schemas.microsoft.com/office/drawing/2014/main" id="{FFC779DC-B473-4606-3C8D-EB31182449F9}"/>
              </a:ext>
            </a:extLst>
          </p:cNvPr>
          <p:cNvSpPr txBox="1"/>
          <p:nvPr/>
        </p:nvSpPr>
        <p:spPr>
          <a:xfrm>
            <a:off x="630021" y="1610884"/>
            <a:ext cx="11212573" cy="2062887"/>
          </a:xfrm>
          <a:prstGeom prst="rect">
            <a:avLst/>
          </a:prstGeom>
          <a:noFill/>
          <a:ln/>
        </p:spPr>
        <p:txBody>
          <a:bodyPr wrap="square" lIns="0" tIns="0" rIns="0" bIns="0" rtlCol="0" anchor="t"/>
          <a:lstStyle>
            <a:lvl1pPr>
              <a:defRPr sz="1400">
                <a:solidFill>
                  <a:srgbClr val="000000"/>
                </a:solidFill>
                <a:latin typeface="Roboto" pitchFamily="34" charset="0"/>
                <a:ea typeface="Roboto" pitchFamily="34" charset="-122"/>
                <a:cs typeface="Roboto" pitchFamily="34" charset="-120"/>
              </a:defRPr>
            </a:lvl1pPr>
          </a:lstStyle>
          <a:p>
            <a:r>
              <a:rPr lang="pt-BR" dirty="0"/>
              <a:t>O equipamento possui um design multitubular adequado para produtos com alta concentração de polpa, controle automatizado através de sistemas PLC e compatibilidade com limpeza CIP. Foi desenvolvido para </a:t>
            </a:r>
            <a:r>
              <a:rPr lang="pt-BR" b="1" dirty="0">
                <a:solidFill>
                  <a:srgbClr val="396F3C"/>
                </a:solidFill>
                <a:latin typeface="Montserrat" panose="00000500000000000000" pitchFamily="2" charset="0"/>
              </a:rPr>
              <a:t>operação industrial contínua</a:t>
            </a:r>
            <a:r>
              <a:rPr lang="pt-BR" dirty="0"/>
              <a:t> com </a:t>
            </a:r>
            <a:r>
              <a:rPr lang="pt-BR" b="1" dirty="0">
                <a:solidFill>
                  <a:srgbClr val="396F3C"/>
                </a:solidFill>
                <a:latin typeface="Montserrat" panose="00000500000000000000" pitchFamily="2" charset="0"/>
              </a:rPr>
              <a:t>alta confiabilidade</a:t>
            </a:r>
            <a:r>
              <a:rPr lang="pt-BR" dirty="0"/>
              <a:t>.</a:t>
            </a:r>
          </a:p>
          <a:p>
            <a:endParaRPr lang="en-US" dirty="0"/>
          </a:p>
          <a:p>
            <a:r>
              <a:rPr lang="pt-BR" dirty="0"/>
              <a:t>Os sistemas de pasteurização da Citrotec® são aplicados com sucesso em ambientes industriais, demonstrando </a:t>
            </a:r>
            <a:r>
              <a:rPr lang="pt-BR" b="1" dirty="0">
                <a:solidFill>
                  <a:srgbClr val="396F3C"/>
                </a:solidFill>
                <a:latin typeface="Montserrat" panose="00000500000000000000" pitchFamily="2" charset="0"/>
              </a:rPr>
              <a:t>desempenho confiável</a:t>
            </a:r>
            <a:r>
              <a:rPr lang="pt-BR" dirty="0"/>
              <a:t> e </a:t>
            </a:r>
            <a:r>
              <a:rPr lang="pt-BR" b="1" dirty="0">
                <a:solidFill>
                  <a:srgbClr val="396F3C"/>
                </a:solidFill>
                <a:latin typeface="Montserrat" panose="00000500000000000000" pitchFamily="2" charset="0"/>
              </a:rPr>
              <a:t>resultados consistentes</a:t>
            </a:r>
            <a:r>
              <a:rPr lang="pt-BR" dirty="0"/>
              <a:t>. O equipamento é projetado para atender </a:t>
            </a:r>
            <a:r>
              <a:rPr lang="pt-BR" b="1" dirty="0">
                <a:solidFill>
                  <a:srgbClr val="396F3C"/>
                </a:solidFill>
                <a:latin typeface="Montserrat" panose="00000500000000000000" pitchFamily="2" charset="0"/>
              </a:rPr>
              <a:t>demandas reais de produção </a:t>
            </a:r>
            <a:r>
              <a:rPr lang="pt-BR" dirty="0"/>
              <a:t>com </a:t>
            </a:r>
            <a:r>
              <a:rPr lang="pt-BR" b="1" dirty="0">
                <a:solidFill>
                  <a:srgbClr val="396F3C"/>
                </a:solidFill>
                <a:latin typeface="Montserrat" panose="00000500000000000000" pitchFamily="2" charset="0"/>
              </a:rPr>
              <a:t>estabilidade e eficiência</a:t>
            </a:r>
            <a:r>
              <a:rPr lang="pt-BR" dirty="0"/>
              <a:t>.</a:t>
            </a:r>
            <a:endParaRPr lang="en-US" dirty="0"/>
          </a:p>
        </p:txBody>
      </p:sp>
      <p:sp>
        <p:nvSpPr>
          <p:cNvPr id="9" name="Retângulo 8">
            <a:extLst>
              <a:ext uri="{FF2B5EF4-FFF2-40B4-BE49-F238E27FC236}">
                <a16:creationId xmlns:a16="http://schemas.microsoft.com/office/drawing/2014/main" id="{559B143F-0E28-A8FD-B61E-72BAE49FD5F9}"/>
              </a:ext>
            </a:extLst>
          </p:cNvPr>
          <p:cNvSpPr/>
          <p:nvPr/>
        </p:nvSpPr>
        <p:spPr>
          <a:xfrm>
            <a:off x="223520" y="3348220"/>
            <a:ext cx="11968479" cy="2382727"/>
          </a:xfrm>
          <a:prstGeom prst="rect">
            <a:avLst/>
          </a:prstGeom>
          <a:solidFill>
            <a:srgbClr val="F4AD17"/>
          </a:solidFill>
          <a:ln>
            <a:solidFill>
              <a:srgbClr val="F4AD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a:extLst>
              <a:ext uri="{FF2B5EF4-FFF2-40B4-BE49-F238E27FC236}">
                <a16:creationId xmlns:a16="http://schemas.microsoft.com/office/drawing/2014/main" id="{D26D7377-6988-161F-8803-99C5FF285579}"/>
              </a:ext>
            </a:extLst>
          </p:cNvPr>
          <p:cNvPicPr>
            <a:picLocks noChangeAspect="1"/>
          </p:cNvPicPr>
          <p:nvPr/>
        </p:nvPicPr>
        <p:blipFill>
          <a:blip r:embed="rId3"/>
          <a:srcRect l="7950" t="21324" b="26735"/>
          <a:stretch>
            <a:fillRect/>
          </a:stretch>
        </p:blipFill>
        <p:spPr>
          <a:xfrm>
            <a:off x="148732" y="3021092"/>
            <a:ext cx="10215409" cy="3842687"/>
          </a:xfrm>
          <a:prstGeom prst="rect">
            <a:avLst/>
          </a:prstGeom>
        </p:spPr>
      </p:pic>
      <p:pic>
        <p:nvPicPr>
          <p:cNvPr id="19" name="Imagem 18">
            <a:extLst>
              <a:ext uri="{FF2B5EF4-FFF2-40B4-BE49-F238E27FC236}">
                <a16:creationId xmlns:a16="http://schemas.microsoft.com/office/drawing/2014/main" id="{4DB27DFD-3574-E24C-64B6-1C2B40D8DFA8}"/>
              </a:ext>
            </a:extLst>
          </p:cNvPr>
          <p:cNvPicPr>
            <a:picLocks noChangeAspect="1"/>
          </p:cNvPicPr>
          <p:nvPr/>
        </p:nvPicPr>
        <p:blipFill>
          <a:blip r:embed="rId4"/>
          <a:srcRect r="60701"/>
          <a:stretch>
            <a:fillRect/>
          </a:stretch>
        </p:blipFill>
        <p:spPr>
          <a:xfrm>
            <a:off x="482048" y="4631948"/>
            <a:ext cx="954046" cy="1704647"/>
          </a:xfrm>
          <a:prstGeom prst="rect">
            <a:avLst/>
          </a:prstGeom>
        </p:spPr>
      </p:pic>
      <p:pic>
        <p:nvPicPr>
          <p:cNvPr id="21" name="Imagem 20">
            <a:extLst>
              <a:ext uri="{FF2B5EF4-FFF2-40B4-BE49-F238E27FC236}">
                <a16:creationId xmlns:a16="http://schemas.microsoft.com/office/drawing/2014/main" id="{B8B57164-8FAF-BA0D-4D4E-9F4B1B630651}"/>
              </a:ext>
            </a:extLst>
          </p:cNvPr>
          <p:cNvPicPr>
            <a:picLocks noChangeAspect="1"/>
          </p:cNvPicPr>
          <p:nvPr/>
        </p:nvPicPr>
        <p:blipFill>
          <a:blip r:embed="rId5"/>
          <a:srcRect l="67045" b="25756"/>
          <a:stretch>
            <a:fillRect/>
          </a:stretch>
        </p:blipFill>
        <p:spPr>
          <a:xfrm>
            <a:off x="7665945" y="4580978"/>
            <a:ext cx="902603" cy="1356419"/>
          </a:xfrm>
          <a:prstGeom prst="rect">
            <a:avLst/>
          </a:prstGeom>
        </p:spPr>
      </p:pic>
      <p:pic>
        <p:nvPicPr>
          <p:cNvPr id="34" name="Imagem 33">
            <a:extLst>
              <a:ext uri="{FF2B5EF4-FFF2-40B4-BE49-F238E27FC236}">
                <a16:creationId xmlns:a16="http://schemas.microsoft.com/office/drawing/2014/main" id="{2E4EE5A8-270B-2F2E-C9BA-4014664DF304}"/>
              </a:ext>
            </a:extLst>
          </p:cNvPr>
          <p:cNvPicPr>
            <a:picLocks noChangeAspect="1"/>
          </p:cNvPicPr>
          <p:nvPr/>
        </p:nvPicPr>
        <p:blipFill>
          <a:blip r:embed="rId6"/>
          <a:srcRect b="29819"/>
          <a:stretch>
            <a:fillRect/>
          </a:stretch>
        </p:blipFill>
        <p:spPr>
          <a:xfrm>
            <a:off x="2011984" y="3187981"/>
            <a:ext cx="1832416" cy="857337"/>
          </a:xfrm>
          <a:prstGeom prst="rect">
            <a:avLst/>
          </a:prstGeom>
        </p:spPr>
      </p:pic>
      <p:pic>
        <p:nvPicPr>
          <p:cNvPr id="37" name="Imagem 36">
            <a:extLst>
              <a:ext uri="{FF2B5EF4-FFF2-40B4-BE49-F238E27FC236}">
                <a16:creationId xmlns:a16="http://schemas.microsoft.com/office/drawing/2014/main" id="{C5CCD474-6779-0536-523E-D8F9C27CB795}"/>
              </a:ext>
            </a:extLst>
          </p:cNvPr>
          <p:cNvPicPr>
            <a:picLocks noChangeAspect="1"/>
          </p:cNvPicPr>
          <p:nvPr/>
        </p:nvPicPr>
        <p:blipFill>
          <a:blip r:embed="rId6"/>
          <a:srcRect l="32604" t="73170" r="32748" b="5714"/>
          <a:stretch>
            <a:fillRect/>
          </a:stretch>
        </p:blipFill>
        <p:spPr>
          <a:xfrm>
            <a:off x="2142050" y="3787897"/>
            <a:ext cx="634899" cy="257955"/>
          </a:xfrm>
          <a:prstGeom prst="rect">
            <a:avLst/>
          </a:prstGeom>
        </p:spPr>
      </p:pic>
      <p:pic>
        <p:nvPicPr>
          <p:cNvPr id="45" name="Imagem 44">
            <a:extLst>
              <a:ext uri="{FF2B5EF4-FFF2-40B4-BE49-F238E27FC236}">
                <a16:creationId xmlns:a16="http://schemas.microsoft.com/office/drawing/2014/main" id="{6F2A89CB-4291-D80F-2476-A2290B365CD6}"/>
              </a:ext>
            </a:extLst>
          </p:cNvPr>
          <p:cNvPicPr>
            <a:picLocks noChangeAspect="1"/>
          </p:cNvPicPr>
          <p:nvPr/>
        </p:nvPicPr>
        <p:blipFill>
          <a:blip r:embed="rId7"/>
          <a:srcRect b="28321"/>
          <a:stretch>
            <a:fillRect/>
          </a:stretch>
        </p:blipFill>
        <p:spPr>
          <a:xfrm>
            <a:off x="3769718" y="3130663"/>
            <a:ext cx="2075343" cy="991721"/>
          </a:xfrm>
          <a:prstGeom prst="rect">
            <a:avLst/>
          </a:prstGeom>
        </p:spPr>
      </p:pic>
      <p:pic>
        <p:nvPicPr>
          <p:cNvPr id="8" name="Imagem 7">
            <a:extLst>
              <a:ext uri="{FF2B5EF4-FFF2-40B4-BE49-F238E27FC236}">
                <a16:creationId xmlns:a16="http://schemas.microsoft.com/office/drawing/2014/main" id="{DDE0EEEC-482C-0412-CC7F-1FA757CB11B3}"/>
              </a:ext>
            </a:extLst>
          </p:cNvPr>
          <p:cNvPicPr>
            <a:picLocks noChangeAspect="1"/>
          </p:cNvPicPr>
          <p:nvPr/>
        </p:nvPicPr>
        <p:blipFill>
          <a:blip r:embed="rId8"/>
          <a:srcRect b="54832"/>
          <a:stretch>
            <a:fillRect/>
          </a:stretch>
        </p:blipFill>
        <p:spPr>
          <a:xfrm>
            <a:off x="6327761" y="3288681"/>
            <a:ext cx="703961" cy="476944"/>
          </a:xfrm>
          <a:prstGeom prst="rect">
            <a:avLst/>
          </a:prstGeom>
        </p:spPr>
      </p:pic>
      <p:pic>
        <p:nvPicPr>
          <p:cNvPr id="14" name="Imagem 13">
            <a:extLst>
              <a:ext uri="{FF2B5EF4-FFF2-40B4-BE49-F238E27FC236}">
                <a16:creationId xmlns:a16="http://schemas.microsoft.com/office/drawing/2014/main" id="{BFEA302C-C382-53F8-B3A5-00EE51D33E1F}"/>
              </a:ext>
            </a:extLst>
          </p:cNvPr>
          <p:cNvPicPr>
            <a:picLocks noChangeAspect="1"/>
          </p:cNvPicPr>
          <p:nvPr/>
        </p:nvPicPr>
        <p:blipFill>
          <a:blip r:embed="rId9"/>
          <a:srcRect l="43399" t="48107" r="44247" b="28778"/>
          <a:stretch>
            <a:fillRect/>
          </a:stretch>
        </p:blipFill>
        <p:spPr>
          <a:xfrm>
            <a:off x="6522464" y="3746101"/>
            <a:ext cx="289401" cy="361011"/>
          </a:xfrm>
          <a:prstGeom prst="rect">
            <a:avLst/>
          </a:prstGeom>
        </p:spPr>
      </p:pic>
      <p:pic>
        <p:nvPicPr>
          <p:cNvPr id="16" name="Imagem 15">
            <a:extLst>
              <a:ext uri="{FF2B5EF4-FFF2-40B4-BE49-F238E27FC236}">
                <a16:creationId xmlns:a16="http://schemas.microsoft.com/office/drawing/2014/main" id="{7225B3B2-B562-7761-CE7D-9533E5C01E87}"/>
              </a:ext>
            </a:extLst>
          </p:cNvPr>
          <p:cNvPicPr>
            <a:picLocks noChangeAspect="1"/>
          </p:cNvPicPr>
          <p:nvPr/>
        </p:nvPicPr>
        <p:blipFill>
          <a:blip r:embed="rId8"/>
          <a:srcRect t="69768" b="22687"/>
          <a:stretch>
            <a:fillRect/>
          </a:stretch>
        </p:blipFill>
        <p:spPr>
          <a:xfrm>
            <a:off x="6560230" y="3798041"/>
            <a:ext cx="1644681" cy="186127"/>
          </a:xfrm>
          <a:prstGeom prst="rect">
            <a:avLst/>
          </a:prstGeom>
        </p:spPr>
      </p:pic>
      <p:pic>
        <p:nvPicPr>
          <p:cNvPr id="18" name="Imagem 17">
            <a:extLst>
              <a:ext uri="{FF2B5EF4-FFF2-40B4-BE49-F238E27FC236}">
                <a16:creationId xmlns:a16="http://schemas.microsoft.com/office/drawing/2014/main" id="{FC7B6024-6423-1910-7D8C-0A0A576D367B}"/>
              </a:ext>
            </a:extLst>
          </p:cNvPr>
          <p:cNvPicPr>
            <a:picLocks noChangeAspect="1"/>
          </p:cNvPicPr>
          <p:nvPr/>
        </p:nvPicPr>
        <p:blipFill>
          <a:blip r:embed="rId10"/>
          <a:srcRect l="492" t="14984" r="632" b="12468"/>
          <a:stretch>
            <a:fillRect/>
          </a:stretch>
        </p:blipFill>
        <p:spPr>
          <a:xfrm>
            <a:off x="9253493" y="3021527"/>
            <a:ext cx="2946121" cy="3842687"/>
          </a:xfrm>
          <a:prstGeom prst="rect">
            <a:avLst/>
          </a:prstGeom>
          <a:ln w="76200">
            <a:noFill/>
          </a:ln>
        </p:spPr>
      </p:pic>
      <p:pic>
        <p:nvPicPr>
          <p:cNvPr id="5" name="Image 0" descr="preencoded.png">
            <a:extLst>
              <a:ext uri="{FF2B5EF4-FFF2-40B4-BE49-F238E27FC236}">
                <a16:creationId xmlns:a16="http://schemas.microsoft.com/office/drawing/2014/main" id="{AB5F4D80-2555-BD07-7F04-2947AB8E4BE6}"/>
              </a:ext>
            </a:extLst>
          </p:cNvPr>
          <p:cNvPicPr>
            <a:picLocks noChangeAspect="1"/>
          </p:cNvPicPr>
          <p:nvPr/>
        </p:nvPicPr>
        <p:blipFill>
          <a:blip r:embed="rId11"/>
          <a:srcRect/>
          <a:stretch/>
        </p:blipFill>
        <p:spPr>
          <a:xfrm>
            <a:off x="109220" y="0"/>
            <a:ext cx="114300" cy="6858000"/>
          </a:xfrm>
          <a:prstGeom prst="rect">
            <a:avLst/>
          </a:prstGeom>
        </p:spPr>
      </p:pic>
      <p:pic>
        <p:nvPicPr>
          <p:cNvPr id="6" name="Image 1" descr="preencoded.png">
            <a:extLst>
              <a:ext uri="{FF2B5EF4-FFF2-40B4-BE49-F238E27FC236}">
                <a16:creationId xmlns:a16="http://schemas.microsoft.com/office/drawing/2014/main" id="{5248B4F1-A402-3EDE-4E1B-5D66E45008A8}"/>
              </a:ext>
            </a:extLst>
          </p:cNvPr>
          <p:cNvPicPr>
            <a:picLocks noChangeAspect="1"/>
          </p:cNvPicPr>
          <p:nvPr/>
        </p:nvPicPr>
        <p:blipFill>
          <a:blip r:embed="rId12"/>
          <a:srcRect/>
          <a:stretch/>
        </p:blipFill>
        <p:spPr>
          <a:xfrm>
            <a:off x="1115" y="0"/>
            <a:ext cx="114404" cy="6864213"/>
          </a:xfrm>
          <a:prstGeom prst="rect">
            <a:avLst/>
          </a:prstGeom>
        </p:spPr>
      </p:pic>
      <p:sp>
        <p:nvSpPr>
          <p:cNvPr id="20" name="Text 6">
            <a:extLst>
              <a:ext uri="{FF2B5EF4-FFF2-40B4-BE49-F238E27FC236}">
                <a16:creationId xmlns:a16="http://schemas.microsoft.com/office/drawing/2014/main" id="{A16A167F-D1FC-8171-6BEF-3600AEA791E2}"/>
              </a:ext>
            </a:extLst>
          </p:cNvPr>
          <p:cNvSpPr txBox="1"/>
          <p:nvPr/>
        </p:nvSpPr>
        <p:spPr>
          <a:xfrm>
            <a:off x="9346872" y="6382175"/>
            <a:ext cx="2759362" cy="523951"/>
          </a:xfrm>
          <a:prstGeom prst="rect">
            <a:avLst/>
          </a:prstGeom>
          <a:noFill/>
          <a:ln>
            <a:solidFill>
              <a:srgbClr val="FFFFFF">
                <a:alpha val="0"/>
              </a:srgbClr>
            </a:solidFill>
          </a:ln>
        </p:spPr>
        <p:txBody>
          <a:bodyPr wrap="square" lIns="0" tIns="0" rIns="0" bIns="0" rtlCol="0" anchor="ctr"/>
          <a:lstStyle/>
          <a:p>
            <a:pPr marL="0" indent="0" algn="ctr">
              <a:buNone/>
            </a:pPr>
            <a:r>
              <a:rPr lang="en-US" sz="1200" b="1" dirty="0">
                <a:solidFill>
                  <a:srgbClr val="FAA61A"/>
                </a:solidFill>
                <a:latin typeface="Montserrat" pitchFamily="34" charset="0"/>
                <a:ea typeface="Montserrat" pitchFamily="34" charset="-122"/>
                <a:cs typeface="Montserrat" pitchFamily="34" charset="-120"/>
              </a:rPr>
              <a:t>POLPA PREMIUM PASTEURIZADA</a:t>
            </a:r>
            <a:endParaRPr lang="en-US" sz="1200" b="1" dirty="0">
              <a:solidFill>
                <a:srgbClr val="FAA61A"/>
              </a:solidFill>
            </a:endParaRPr>
          </a:p>
        </p:txBody>
      </p:sp>
      <p:sp>
        <p:nvSpPr>
          <p:cNvPr id="4" name="Retângulo 3">
            <a:extLst>
              <a:ext uri="{FF2B5EF4-FFF2-40B4-BE49-F238E27FC236}">
                <a16:creationId xmlns:a16="http://schemas.microsoft.com/office/drawing/2014/main" id="{A051023A-0292-4651-C6FB-D5E872713F31}"/>
              </a:ext>
            </a:extLst>
          </p:cNvPr>
          <p:cNvSpPr/>
          <p:nvPr/>
        </p:nvSpPr>
        <p:spPr>
          <a:xfrm>
            <a:off x="5064351" y="3813418"/>
            <a:ext cx="561140" cy="113833"/>
          </a:xfrm>
          <a:prstGeom prst="rect">
            <a:avLst/>
          </a:prstGeom>
          <a:solidFill>
            <a:schemeClr val="bg1"/>
          </a:solidFill>
          <a:ln>
            <a:solidFill>
              <a:srgbClr val="719A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700" b="1" dirty="0">
                <a:solidFill>
                  <a:srgbClr val="16382C"/>
                </a:solidFill>
              </a:rPr>
              <a:t>STEAM</a:t>
            </a:r>
          </a:p>
        </p:txBody>
      </p:sp>
      <p:sp>
        <p:nvSpPr>
          <p:cNvPr id="15" name="CaixaDeTexto 14">
            <a:extLst>
              <a:ext uri="{FF2B5EF4-FFF2-40B4-BE49-F238E27FC236}">
                <a16:creationId xmlns:a16="http://schemas.microsoft.com/office/drawing/2014/main" id="{E53B8E0E-8EF7-7456-54FD-1CBD2D05C110}"/>
              </a:ext>
            </a:extLst>
          </p:cNvPr>
          <p:cNvSpPr txBox="1"/>
          <p:nvPr/>
        </p:nvSpPr>
        <p:spPr>
          <a:xfrm>
            <a:off x="5054496" y="3636341"/>
            <a:ext cx="699964" cy="200055"/>
          </a:xfrm>
          <a:prstGeom prst="rect">
            <a:avLst/>
          </a:prstGeom>
          <a:noFill/>
        </p:spPr>
        <p:txBody>
          <a:bodyPr wrap="square">
            <a:spAutoFit/>
          </a:bodyPr>
          <a:lstStyle/>
          <a:p>
            <a:r>
              <a:rPr lang="en-US" sz="700" b="1" dirty="0">
                <a:solidFill>
                  <a:schemeClr val="tx1">
                    <a:lumMod val="85000"/>
                    <a:lumOff val="15000"/>
                  </a:schemeClr>
                </a:solidFill>
                <a:highlight>
                  <a:srgbClr val="FAA61A"/>
                </a:highlight>
                <a:latin typeface="Montserrat" panose="00000500000000000000" pitchFamily="2" charset="0"/>
              </a:rPr>
              <a:t>400kg/h</a:t>
            </a:r>
            <a:endParaRPr lang="pt-BR" sz="700" dirty="0">
              <a:solidFill>
                <a:schemeClr val="tx1">
                  <a:lumMod val="85000"/>
                  <a:lumOff val="15000"/>
                </a:schemeClr>
              </a:solidFill>
              <a:highlight>
                <a:srgbClr val="FAA61A"/>
              </a:highlight>
            </a:endParaRPr>
          </a:p>
        </p:txBody>
      </p:sp>
      <p:sp>
        <p:nvSpPr>
          <p:cNvPr id="17" name="CaixaDeTexto 16">
            <a:extLst>
              <a:ext uri="{FF2B5EF4-FFF2-40B4-BE49-F238E27FC236}">
                <a16:creationId xmlns:a16="http://schemas.microsoft.com/office/drawing/2014/main" id="{BAE58109-6B19-4667-E5D6-C3D891A2165A}"/>
              </a:ext>
            </a:extLst>
          </p:cNvPr>
          <p:cNvSpPr txBox="1"/>
          <p:nvPr/>
        </p:nvSpPr>
        <p:spPr>
          <a:xfrm>
            <a:off x="7508637" y="6163724"/>
            <a:ext cx="1026458" cy="415498"/>
          </a:xfrm>
          <a:prstGeom prst="rect">
            <a:avLst/>
          </a:prstGeom>
          <a:noFill/>
        </p:spPr>
        <p:txBody>
          <a:bodyPr wrap="square">
            <a:spAutoFit/>
          </a:bodyPr>
          <a:lstStyle/>
          <a:p>
            <a:pPr algn="ctr"/>
            <a:r>
              <a:rPr lang="en-US" sz="700" b="1" dirty="0">
                <a:solidFill>
                  <a:schemeClr val="tx1">
                    <a:lumMod val="85000"/>
                    <a:lumOff val="15000"/>
                  </a:schemeClr>
                </a:solidFill>
                <a:highlight>
                  <a:srgbClr val="FAA61A"/>
                </a:highlight>
                <a:latin typeface="Montserrat" panose="00000500000000000000" pitchFamily="2" charset="0"/>
              </a:rPr>
              <a:t>765kg/h </a:t>
            </a:r>
          </a:p>
          <a:p>
            <a:pPr algn="ctr"/>
            <a:r>
              <a:rPr lang="en-US" sz="700" b="1" dirty="0">
                <a:solidFill>
                  <a:schemeClr val="tx1">
                    <a:lumMod val="85000"/>
                    <a:lumOff val="15000"/>
                  </a:schemeClr>
                </a:solidFill>
                <a:highlight>
                  <a:srgbClr val="FAA61A"/>
                </a:highlight>
                <a:latin typeface="Montserrat" panose="00000500000000000000" pitchFamily="2" charset="0"/>
              </a:rPr>
              <a:t>SUCO PREMIUM PASTEURIZADO</a:t>
            </a:r>
            <a:endParaRPr lang="pt-BR" sz="700" dirty="0">
              <a:solidFill>
                <a:schemeClr val="tx1">
                  <a:lumMod val="85000"/>
                  <a:lumOff val="15000"/>
                </a:schemeClr>
              </a:solidFill>
              <a:highlight>
                <a:srgbClr val="FAA61A"/>
              </a:highlight>
            </a:endParaRPr>
          </a:p>
        </p:txBody>
      </p:sp>
      <p:sp>
        <p:nvSpPr>
          <p:cNvPr id="22" name="CaixaDeTexto 21">
            <a:extLst>
              <a:ext uri="{FF2B5EF4-FFF2-40B4-BE49-F238E27FC236}">
                <a16:creationId xmlns:a16="http://schemas.microsoft.com/office/drawing/2014/main" id="{79576999-F824-EBE4-A7C2-4883D6DD4B86}"/>
              </a:ext>
            </a:extLst>
          </p:cNvPr>
          <p:cNvSpPr txBox="1"/>
          <p:nvPr/>
        </p:nvSpPr>
        <p:spPr>
          <a:xfrm>
            <a:off x="6970407" y="3625299"/>
            <a:ext cx="1190606" cy="200055"/>
          </a:xfrm>
          <a:prstGeom prst="rect">
            <a:avLst/>
          </a:prstGeom>
          <a:noFill/>
        </p:spPr>
        <p:txBody>
          <a:bodyPr wrap="square">
            <a:spAutoFit/>
          </a:bodyPr>
          <a:lstStyle/>
          <a:p>
            <a:r>
              <a:rPr lang="pt-BR" sz="700" b="1" dirty="0">
                <a:solidFill>
                  <a:schemeClr val="tx1">
                    <a:lumMod val="85000"/>
                    <a:lumOff val="15000"/>
                  </a:schemeClr>
                </a:solidFill>
                <a:highlight>
                  <a:srgbClr val="FAA61A"/>
                </a:highlight>
                <a:latin typeface="Montserrat" panose="00000500000000000000" pitchFamily="2" charset="0"/>
              </a:rPr>
              <a:t>8 m³/h a -5°C</a:t>
            </a:r>
          </a:p>
        </p:txBody>
      </p:sp>
      <p:sp>
        <p:nvSpPr>
          <p:cNvPr id="23" name="CaixaDeTexto 22">
            <a:extLst>
              <a:ext uri="{FF2B5EF4-FFF2-40B4-BE49-F238E27FC236}">
                <a16:creationId xmlns:a16="http://schemas.microsoft.com/office/drawing/2014/main" id="{47D05759-1F97-7215-AF8E-BFD85FE4E7F4}"/>
              </a:ext>
            </a:extLst>
          </p:cNvPr>
          <p:cNvSpPr txBox="1"/>
          <p:nvPr/>
        </p:nvSpPr>
        <p:spPr>
          <a:xfrm>
            <a:off x="2187473" y="3621314"/>
            <a:ext cx="699964" cy="200055"/>
          </a:xfrm>
          <a:prstGeom prst="rect">
            <a:avLst/>
          </a:prstGeom>
          <a:noFill/>
        </p:spPr>
        <p:txBody>
          <a:bodyPr wrap="square">
            <a:spAutoFit/>
          </a:bodyPr>
          <a:lstStyle/>
          <a:p>
            <a:r>
              <a:rPr lang="en-US" sz="700" b="1" dirty="0">
                <a:solidFill>
                  <a:schemeClr val="tx1">
                    <a:lumMod val="85000"/>
                    <a:lumOff val="15000"/>
                  </a:schemeClr>
                </a:solidFill>
                <a:highlight>
                  <a:srgbClr val="FAA61A"/>
                </a:highlight>
                <a:latin typeface="Montserrat" panose="00000500000000000000" pitchFamily="2" charset="0"/>
              </a:rPr>
              <a:t>70.5 HP</a:t>
            </a:r>
            <a:endParaRPr lang="pt-BR" sz="700" dirty="0">
              <a:solidFill>
                <a:schemeClr val="tx1">
                  <a:lumMod val="85000"/>
                  <a:lumOff val="15000"/>
                </a:schemeClr>
              </a:solidFill>
              <a:highlight>
                <a:srgbClr val="FAA61A"/>
              </a:highlight>
            </a:endParaRPr>
          </a:p>
        </p:txBody>
      </p:sp>
      <p:sp>
        <p:nvSpPr>
          <p:cNvPr id="24" name="CaixaDeTexto 23">
            <a:extLst>
              <a:ext uri="{FF2B5EF4-FFF2-40B4-BE49-F238E27FC236}">
                <a16:creationId xmlns:a16="http://schemas.microsoft.com/office/drawing/2014/main" id="{7630472C-D03C-5C82-32F3-8555CA53F361}"/>
              </a:ext>
            </a:extLst>
          </p:cNvPr>
          <p:cNvSpPr txBox="1"/>
          <p:nvPr/>
        </p:nvSpPr>
        <p:spPr>
          <a:xfrm>
            <a:off x="8386099" y="6165416"/>
            <a:ext cx="1026458" cy="415498"/>
          </a:xfrm>
          <a:prstGeom prst="rect">
            <a:avLst/>
          </a:prstGeom>
          <a:noFill/>
        </p:spPr>
        <p:txBody>
          <a:bodyPr wrap="square">
            <a:spAutoFit/>
          </a:bodyPr>
          <a:lstStyle/>
          <a:p>
            <a:pPr algn="ctr"/>
            <a:r>
              <a:rPr lang="en-US" sz="700" b="1" dirty="0">
                <a:solidFill>
                  <a:schemeClr val="tx1">
                    <a:lumMod val="85000"/>
                    <a:lumOff val="15000"/>
                  </a:schemeClr>
                </a:solidFill>
                <a:highlight>
                  <a:srgbClr val="FAA61A"/>
                </a:highlight>
                <a:latin typeface="Montserrat" panose="00000500000000000000" pitchFamily="2" charset="0"/>
              </a:rPr>
              <a:t>765kg/h </a:t>
            </a:r>
          </a:p>
          <a:p>
            <a:pPr algn="ctr"/>
            <a:r>
              <a:rPr lang="en-US" sz="700" b="1" dirty="0">
                <a:solidFill>
                  <a:schemeClr val="tx1">
                    <a:lumMod val="85000"/>
                    <a:lumOff val="15000"/>
                  </a:schemeClr>
                </a:solidFill>
                <a:highlight>
                  <a:srgbClr val="FAA61A"/>
                </a:highlight>
                <a:latin typeface="Montserrat" panose="00000500000000000000" pitchFamily="2" charset="0"/>
              </a:rPr>
              <a:t>POLPA PREMIUM PASTEURIZADA</a:t>
            </a:r>
            <a:endParaRPr lang="pt-BR" sz="700" dirty="0">
              <a:solidFill>
                <a:schemeClr val="tx1">
                  <a:lumMod val="85000"/>
                  <a:lumOff val="15000"/>
                </a:schemeClr>
              </a:solidFill>
              <a:highlight>
                <a:srgbClr val="FAA61A"/>
              </a:highlight>
            </a:endParaRPr>
          </a:p>
        </p:txBody>
      </p:sp>
      <p:sp>
        <p:nvSpPr>
          <p:cNvPr id="25" name="CaixaDeTexto 24">
            <a:extLst>
              <a:ext uri="{FF2B5EF4-FFF2-40B4-BE49-F238E27FC236}">
                <a16:creationId xmlns:a16="http://schemas.microsoft.com/office/drawing/2014/main" id="{09EB71EC-0A9E-4E8C-8C9C-2C37B3FA93AC}"/>
              </a:ext>
            </a:extLst>
          </p:cNvPr>
          <p:cNvSpPr txBox="1"/>
          <p:nvPr/>
        </p:nvSpPr>
        <p:spPr>
          <a:xfrm>
            <a:off x="635770" y="5994690"/>
            <a:ext cx="864165" cy="307777"/>
          </a:xfrm>
          <a:prstGeom prst="rect">
            <a:avLst/>
          </a:prstGeom>
          <a:noFill/>
        </p:spPr>
        <p:txBody>
          <a:bodyPr wrap="square">
            <a:spAutoFit/>
          </a:bodyPr>
          <a:lstStyle/>
          <a:p>
            <a:pPr algn="ctr"/>
            <a:r>
              <a:rPr lang="en-US" sz="700" b="1" dirty="0">
                <a:solidFill>
                  <a:schemeClr val="tx1">
                    <a:lumMod val="85000"/>
                    <a:lumOff val="15000"/>
                  </a:schemeClr>
                </a:solidFill>
                <a:highlight>
                  <a:srgbClr val="FAA61A"/>
                </a:highlight>
                <a:latin typeface="Montserrat" panose="00000500000000000000" pitchFamily="2" charset="0"/>
              </a:rPr>
              <a:t>9,000kg/h </a:t>
            </a:r>
          </a:p>
          <a:p>
            <a:pPr algn="ctr"/>
            <a:r>
              <a:rPr lang="en-US" sz="700" b="1" dirty="0">
                <a:solidFill>
                  <a:schemeClr val="tx1">
                    <a:lumMod val="85000"/>
                    <a:lumOff val="15000"/>
                  </a:schemeClr>
                </a:solidFill>
                <a:highlight>
                  <a:srgbClr val="FAA61A"/>
                </a:highlight>
                <a:latin typeface="Montserrat" panose="00000500000000000000" pitchFamily="2" charset="0"/>
              </a:rPr>
              <a:t>POLPA A  12%</a:t>
            </a:r>
            <a:endParaRPr lang="pt-BR" sz="700" dirty="0">
              <a:solidFill>
                <a:schemeClr val="tx1">
                  <a:lumMod val="85000"/>
                  <a:lumOff val="15000"/>
                </a:schemeClr>
              </a:solidFill>
              <a:highlight>
                <a:srgbClr val="FAA61A"/>
              </a:highlight>
            </a:endParaRPr>
          </a:p>
        </p:txBody>
      </p:sp>
      <p:sp>
        <p:nvSpPr>
          <p:cNvPr id="27" name="CaixaDeTexto 26">
            <a:extLst>
              <a:ext uri="{FF2B5EF4-FFF2-40B4-BE49-F238E27FC236}">
                <a16:creationId xmlns:a16="http://schemas.microsoft.com/office/drawing/2014/main" id="{15B12758-E5D8-9512-650C-1C60002ED62E}"/>
              </a:ext>
            </a:extLst>
          </p:cNvPr>
          <p:cNvSpPr txBox="1"/>
          <p:nvPr/>
        </p:nvSpPr>
        <p:spPr>
          <a:xfrm>
            <a:off x="153702" y="2814642"/>
            <a:ext cx="10616939" cy="253916"/>
          </a:xfrm>
          <a:prstGeom prst="rect">
            <a:avLst/>
          </a:prstGeom>
          <a:noFill/>
        </p:spPr>
        <p:txBody>
          <a:bodyPr wrap="square">
            <a:spAutoFit/>
          </a:bodyPr>
          <a:lstStyle/>
          <a:p>
            <a:r>
              <a:rPr lang="en-US" sz="1050" dirty="0">
                <a:solidFill>
                  <a:schemeClr val="tx1">
                    <a:lumMod val="65000"/>
                    <a:lumOff val="35000"/>
                  </a:schemeClr>
                </a:solidFill>
              </a:rPr>
              <a:t>*</a:t>
            </a:r>
            <a:r>
              <a:rPr lang="pt-BR" sz="1050" dirty="0">
                <a:solidFill>
                  <a:schemeClr val="tx1">
                    <a:lumMod val="65000"/>
                    <a:lumOff val="35000"/>
                  </a:schemeClr>
                </a:solidFill>
              </a:rPr>
              <a:t>Dados obtidos a partir de um estudo de caso específico. Consulte a Citrotec</a:t>
            </a:r>
            <a:r>
              <a:rPr lang="pt-BR" sz="1050" dirty="0"/>
              <a:t>®</a:t>
            </a:r>
            <a:r>
              <a:rPr lang="pt-BR" sz="1050" dirty="0">
                <a:solidFill>
                  <a:schemeClr val="tx1">
                    <a:lumMod val="65000"/>
                    <a:lumOff val="35000"/>
                  </a:schemeClr>
                </a:solidFill>
              </a:rPr>
              <a:t> para mais informações.</a:t>
            </a:r>
          </a:p>
        </p:txBody>
      </p:sp>
      <p:pic>
        <p:nvPicPr>
          <p:cNvPr id="28" name="Imagem 27">
            <a:extLst>
              <a:ext uri="{FF2B5EF4-FFF2-40B4-BE49-F238E27FC236}">
                <a16:creationId xmlns:a16="http://schemas.microsoft.com/office/drawing/2014/main" id="{945B5C78-4049-BBB5-079C-880AD562C934}"/>
              </a:ext>
            </a:extLst>
          </p:cNvPr>
          <p:cNvPicPr>
            <a:picLocks noChangeAspect="1"/>
          </p:cNvPicPr>
          <p:nvPr/>
        </p:nvPicPr>
        <p:blipFill>
          <a:blip r:embed="rId4"/>
          <a:srcRect l="39856"/>
          <a:stretch>
            <a:fillRect/>
          </a:stretch>
        </p:blipFill>
        <p:spPr>
          <a:xfrm rot="5400000">
            <a:off x="3882044" y="6193244"/>
            <a:ext cx="793031" cy="925876"/>
          </a:xfrm>
          <a:prstGeom prst="rect">
            <a:avLst/>
          </a:prstGeom>
        </p:spPr>
      </p:pic>
      <p:sp>
        <p:nvSpPr>
          <p:cNvPr id="29" name="CaixaDeTexto 28">
            <a:extLst>
              <a:ext uri="{FF2B5EF4-FFF2-40B4-BE49-F238E27FC236}">
                <a16:creationId xmlns:a16="http://schemas.microsoft.com/office/drawing/2014/main" id="{9EE13606-A41B-1319-B581-3297ACDF8442}"/>
              </a:ext>
            </a:extLst>
          </p:cNvPr>
          <p:cNvSpPr txBox="1"/>
          <p:nvPr/>
        </p:nvSpPr>
        <p:spPr>
          <a:xfrm>
            <a:off x="4360879" y="6219620"/>
            <a:ext cx="1587210" cy="630942"/>
          </a:xfrm>
          <a:prstGeom prst="rect">
            <a:avLst/>
          </a:prstGeom>
          <a:noFill/>
        </p:spPr>
        <p:txBody>
          <a:bodyPr wrap="square">
            <a:spAutoFit/>
          </a:bodyPr>
          <a:lstStyle/>
          <a:p>
            <a:pPr algn="ctr"/>
            <a:r>
              <a:rPr lang="en-US" sz="700" b="1" dirty="0">
                <a:solidFill>
                  <a:schemeClr val="tx1">
                    <a:lumMod val="85000"/>
                    <a:lumOff val="15000"/>
                  </a:schemeClr>
                </a:solidFill>
                <a:highlight>
                  <a:srgbClr val="FAA61A"/>
                </a:highlight>
                <a:latin typeface="Montserrat" panose="00000500000000000000" pitchFamily="2" charset="0"/>
              </a:rPr>
              <a:t>SUCO COM BAIXA CONCENTRAÇÃO DE POLPA RETORNANDO AO PROCESSO</a:t>
            </a:r>
          </a:p>
          <a:p>
            <a:pPr algn="ctr"/>
            <a:endParaRPr lang="en-US" sz="700" b="1" dirty="0">
              <a:solidFill>
                <a:schemeClr val="tx1">
                  <a:lumMod val="85000"/>
                  <a:lumOff val="15000"/>
                </a:schemeClr>
              </a:solidFill>
              <a:highlight>
                <a:srgbClr val="FAA61A"/>
              </a:highlight>
              <a:latin typeface="Montserrat" panose="00000500000000000000" pitchFamily="2" charset="0"/>
            </a:endParaRPr>
          </a:p>
          <a:p>
            <a:pPr algn="ctr"/>
            <a:r>
              <a:rPr lang="en-US" sz="700" b="1" dirty="0">
                <a:solidFill>
                  <a:schemeClr val="tx1">
                    <a:lumMod val="85000"/>
                    <a:lumOff val="15000"/>
                  </a:schemeClr>
                </a:solidFill>
                <a:highlight>
                  <a:srgbClr val="FAA61A"/>
                </a:highlight>
                <a:latin typeface="Montserrat" panose="00000500000000000000" pitchFamily="2" charset="0"/>
              </a:rPr>
              <a:t>7,470kg/h</a:t>
            </a:r>
            <a:endParaRPr lang="pt-BR" sz="700" dirty="0">
              <a:solidFill>
                <a:schemeClr val="tx1">
                  <a:lumMod val="85000"/>
                  <a:lumOff val="15000"/>
                </a:schemeClr>
              </a:solidFill>
              <a:highlight>
                <a:srgbClr val="FAA61A"/>
              </a:highlight>
            </a:endParaRPr>
          </a:p>
        </p:txBody>
      </p:sp>
      <p:pic>
        <p:nvPicPr>
          <p:cNvPr id="31" name="Imagem 30">
            <a:extLst>
              <a:ext uri="{FF2B5EF4-FFF2-40B4-BE49-F238E27FC236}">
                <a16:creationId xmlns:a16="http://schemas.microsoft.com/office/drawing/2014/main" id="{AA26A3A0-E167-E80A-7102-CAD54AC3C42C}"/>
              </a:ext>
            </a:extLst>
          </p:cNvPr>
          <p:cNvPicPr>
            <a:picLocks noChangeAspect="1"/>
          </p:cNvPicPr>
          <p:nvPr/>
        </p:nvPicPr>
        <p:blipFill>
          <a:blip r:embed="rId13"/>
          <a:srcRect/>
          <a:stretch/>
        </p:blipFill>
        <p:spPr>
          <a:xfrm>
            <a:off x="8467463" y="4848813"/>
            <a:ext cx="806174" cy="1209262"/>
          </a:xfrm>
          <a:prstGeom prst="rect">
            <a:avLst/>
          </a:prstGeom>
        </p:spPr>
      </p:pic>
      <p:sp>
        <p:nvSpPr>
          <p:cNvPr id="35" name="CaixaDeTexto 34">
            <a:extLst>
              <a:ext uri="{FF2B5EF4-FFF2-40B4-BE49-F238E27FC236}">
                <a16:creationId xmlns:a16="http://schemas.microsoft.com/office/drawing/2014/main" id="{65558ABB-4725-0A78-8AE8-CD90F3BD7F0F}"/>
              </a:ext>
            </a:extLst>
          </p:cNvPr>
          <p:cNvSpPr txBox="1"/>
          <p:nvPr/>
        </p:nvSpPr>
        <p:spPr>
          <a:xfrm>
            <a:off x="8303262" y="5268778"/>
            <a:ext cx="325866" cy="400110"/>
          </a:xfrm>
          <a:prstGeom prst="rect">
            <a:avLst/>
          </a:prstGeom>
          <a:noFill/>
        </p:spPr>
        <p:txBody>
          <a:bodyPr wrap="square">
            <a:spAutoFit/>
          </a:bodyPr>
          <a:lstStyle/>
          <a:p>
            <a:r>
              <a:rPr lang="en-US" sz="2000" b="1" dirty="0">
                <a:solidFill>
                  <a:srgbClr val="FFC000"/>
                </a:solidFill>
                <a:latin typeface="Montserrat" panose="00000500000000000000" pitchFamily="2" charset="0"/>
              </a:rPr>
              <a:t>+</a:t>
            </a:r>
            <a:endParaRPr lang="pt-BR" sz="2000" dirty="0">
              <a:solidFill>
                <a:srgbClr val="FFC000"/>
              </a:solidFill>
            </a:endParaRPr>
          </a:p>
        </p:txBody>
      </p:sp>
      <p:pic>
        <p:nvPicPr>
          <p:cNvPr id="36" name="Imagem 35">
            <a:extLst>
              <a:ext uri="{FF2B5EF4-FFF2-40B4-BE49-F238E27FC236}">
                <a16:creationId xmlns:a16="http://schemas.microsoft.com/office/drawing/2014/main" id="{72FB9731-16B6-FB53-941D-C1B50B3A0B01}"/>
              </a:ext>
            </a:extLst>
          </p:cNvPr>
          <p:cNvPicPr>
            <a:picLocks noChangeAspect="1"/>
          </p:cNvPicPr>
          <p:nvPr/>
        </p:nvPicPr>
        <p:blipFill>
          <a:blip r:embed="rId4"/>
          <a:srcRect l="38583" t="35779" r="19135" b="36332"/>
          <a:stretch>
            <a:fillRect/>
          </a:stretch>
        </p:blipFill>
        <p:spPr>
          <a:xfrm>
            <a:off x="1483198" y="5359890"/>
            <a:ext cx="667512" cy="309159"/>
          </a:xfrm>
          <a:prstGeom prst="rect">
            <a:avLst/>
          </a:prstGeom>
        </p:spPr>
      </p:pic>
      <p:pic>
        <p:nvPicPr>
          <p:cNvPr id="38" name="Imagem 37">
            <a:extLst>
              <a:ext uri="{FF2B5EF4-FFF2-40B4-BE49-F238E27FC236}">
                <a16:creationId xmlns:a16="http://schemas.microsoft.com/office/drawing/2014/main" id="{220BD74A-4FAC-8297-D692-0EF8F9AD56EC}"/>
              </a:ext>
            </a:extLst>
          </p:cNvPr>
          <p:cNvPicPr>
            <a:picLocks noChangeAspect="1"/>
          </p:cNvPicPr>
          <p:nvPr/>
        </p:nvPicPr>
        <p:blipFill>
          <a:blip r:embed="rId4"/>
          <a:srcRect l="38583" t="35779" r="19135" b="36332"/>
          <a:stretch>
            <a:fillRect/>
          </a:stretch>
        </p:blipFill>
        <p:spPr>
          <a:xfrm>
            <a:off x="7098219" y="5311949"/>
            <a:ext cx="667512" cy="309159"/>
          </a:xfrm>
          <a:prstGeom prst="rect">
            <a:avLst/>
          </a:prstGeom>
        </p:spPr>
      </p:pic>
      <p:pic>
        <p:nvPicPr>
          <p:cNvPr id="42" name="Imagem 41">
            <a:extLst>
              <a:ext uri="{FF2B5EF4-FFF2-40B4-BE49-F238E27FC236}">
                <a16:creationId xmlns:a16="http://schemas.microsoft.com/office/drawing/2014/main" id="{77FB5A85-531F-01AB-19D9-7BBC01800510}"/>
              </a:ext>
            </a:extLst>
          </p:cNvPr>
          <p:cNvPicPr>
            <a:picLocks noChangeAspect="1"/>
          </p:cNvPicPr>
          <p:nvPr/>
        </p:nvPicPr>
        <p:blipFill>
          <a:blip r:embed="rId5"/>
          <a:srcRect l="67045" t="72178" b="11630"/>
          <a:stretch>
            <a:fillRect/>
          </a:stretch>
        </p:blipFill>
        <p:spPr>
          <a:xfrm>
            <a:off x="8051789" y="5908644"/>
            <a:ext cx="925033" cy="295834"/>
          </a:xfrm>
          <a:prstGeom prst="rect">
            <a:avLst/>
          </a:prstGeom>
        </p:spPr>
      </p:pic>
      <p:sp>
        <p:nvSpPr>
          <p:cNvPr id="12" name="Retângulo 11">
            <a:extLst>
              <a:ext uri="{FF2B5EF4-FFF2-40B4-BE49-F238E27FC236}">
                <a16:creationId xmlns:a16="http://schemas.microsoft.com/office/drawing/2014/main" id="{5F974D33-9FF3-0FE7-4819-88A4898778D2}"/>
              </a:ext>
            </a:extLst>
          </p:cNvPr>
          <p:cNvSpPr/>
          <p:nvPr/>
        </p:nvSpPr>
        <p:spPr>
          <a:xfrm>
            <a:off x="755374" y="5860111"/>
            <a:ext cx="608275" cy="1261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700" b="1" dirty="0">
                <a:solidFill>
                  <a:srgbClr val="1F4437"/>
                </a:solidFill>
              </a:rPr>
              <a:t>POLPA</a:t>
            </a:r>
          </a:p>
        </p:txBody>
      </p:sp>
      <p:sp>
        <p:nvSpPr>
          <p:cNvPr id="26" name="Retângulo 25">
            <a:extLst>
              <a:ext uri="{FF2B5EF4-FFF2-40B4-BE49-F238E27FC236}">
                <a16:creationId xmlns:a16="http://schemas.microsoft.com/office/drawing/2014/main" id="{E88DD725-0E0C-5745-D969-E1E7E51B958B}"/>
              </a:ext>
            </a:extLst>
          </p:cNvPr>
          <p:cNvSpPr/>
          <p:nvPr/>
        </p:nvSpPr>
        <p:spPr>
          <a:xfrm>
            <a:off x="2197777" y="3816073"/>
            <a:ext cx="533664" cy="913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700" b="1" dirty="0">
                <a:solidFill>
                  <a:srgbClr val="1F4437"/>
                </a:solidFill>
              </a:rPr>
              <a:t>ENERGIA</a:t>
            </a:r>
          </a:p>
        </p:txBody>
      </p:sp>
      <p:sp>
        <p:nvSpPr>
          <p:cNvPr id="30" name="Retângulo 29">
            <a:extLst>
              <a:ext uri="{FF2B5EF4-FFF2-40B4-BE49-F238E27FC236}">
                <a16:creationId xmlns:a16="http://schemas.microsoft.com/office/drawing/2014/main" id="{7493F8FD-3A6C-0B68-5E57-9268361CAB7E}"/>
              </a:ext>
            </a:extLst>
          </p:cNvPr>
          <p:cNvSpPr/>
          <p:nvPr/>
        </p:nvSpPr>
        <p:spPr>
          <a:xfrm>
            <a:off x="5081777" y="3835710"/>
            <a:ext cx="533664" cy="913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700" b="1" dirty="0">
                <a:solidFill>
                  <a:srgbClr val="1F4437"/>
                </a:solidFill>
              </a:rPr>
              <a:t>VAPOR</a:t>
            </a:r>
          </a:p>
        </p:txBody>
      </p:sp>
      <p:sp>
        <p:nvSpPr>
          <p:cNvPr id="32" name="Retângulo 31">
            <a:extLst>
              <a:ext uri="{FF2B5EF4-FFF2-40B4-BE49-F238E27FC236}">
                <a16:creationId xmlns:a16="http://schemas.microsoft.com/office/drawing/2014/main" id="{C612697F-A975-C6A0-8DD7-7E5E973C8841}"/>
              </a:ext>
            </a:extLst>
          </p:cNvPr>
          <p:cNvSpPr/>
          <p:nvPr/>
        </p:nvSpPr>
        <p:spPr>
          <a:xfrm>
            <a:off x="6968025" y="3822778"/>
            <a:ext cx="830643" cy="913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700" b="1" dirty="0">
                <a:solidFill>
                  <a:srgbClr val="1F4437"/>
                </a:solidFill>
              </a:rPr>
              <a:t>SOLUÇÃO GLICOL</a:t>
            </a:r>
          </a:p>
        </p:txBody>
      </p:sp>
      <p:sp>
        <p:nvSpPr>
          <p:cNvPr id="33" name="Retângulo 32">
            <a:extLst>
              <a:ext uri="{FF2B5EF4-FFF2-40B4-BE49-F238E27FC236}">
                <a16:creationId xmlns:a16="http://schemas.microsoft.com/office/drawing/2014/main" id="{916EAEDE-82DF-710E-9D91-E225DCD14094}"/>
              </a:ext>
            </a:extLst>
          </p:cNvPr>
          <p:cNvSpPr/>
          <p:nvPr/>
        </p:nvSpPr>
        <p:spPr>
          <a:xfrm>
            <a:off x="8113054" y="5961658"/>
            <a:ext cx="688369" cy="167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700" b="1" dirty="0">
              <a:solidFill>
                <a:srgbClr val="1F4437"/>
              </a:solidFill>
            </a:endParaRPr>
          </a:p>
        </p:txBody>
      </p:sp>
      <p:sp>
        <p:nvSpPr>
          <p:cNvPr id="40" name="CaixaDeTexto 39">
            <a:extLst>
              <a:ext uri="{FF2B5EF4-FFF2-40B4-BE49-F238E27FC236}">
                <a16:creationId xmlns:a16="http://schemas.microsoft.com/office/drawing/2014/main" id="{4C1AE1B7-B80F-4E73-6823-D3EEEF6D358B}"/>
              </a:ext>
            </a:extLst>
          </p:cNvPr>
          <p:cNvSpPr txBox="1"/>
          <p:nvPr/>
        </p:nvSpPr>
        <p:spPr>
          <a:xfrm>
            <a:off x="8056543" y="5907998"/>
            <a:ext cx="804084" cy="200055"/>
          </a:xfrm>
          <a:prstGeom prst="rect">
            <a:avLst/>
          </a:prstGeom>
          <a:noFill/>
        </p:spPr>
        <p:txBody>
          <a:bodyPr wrap="square">
            <a:spAutoFit/>
          </a:bodyPr>
          <a:lstStyle/>
          <a:p>
            <a:pPr algn="ctr"/>
            <a:r>
              <a:rPr lang="pt-BR" sz="700" dirty="0">
                <a:solidFill>
                  <a:srgbClr val="1F4437"/>
                </a:solidFill>
              </a:rPr>
              <a:t>SUCO + POLPA</a:t>
            </a:r>
          </a:p>
        </p:txBody>
      </p:sp>
      <p:sp>
        <p:nvSpPr>
          <p:cNvPr id="41" name="CaixaDeTexto 40">
            <a:extLst>
              <a:ext uri="{FF2B5EF4-FFF2-40B4-BE49-F238E27FC236}">
                <a16:creationId xmlns:a16="http://schemas.microsoft.com/office/drawing/2014/main" id="{2ED72233-74F6-FB6A-0723-4C92A513818C}"/>
              </a:ext>
            </a:extLst>
          </p:cNvPr>
          <p:cNvSpPr txBox="1"/>
          <p:nvPr/>
        </p:nvSpPr>
        <p:spPr>
          <a:xfrm>
            <a:off x="8057693" y="5983326"/>
            <a:ext cx="804084" cy="200055"/>
          </a:xfrm>
          <a:prstGeom prst="rect">
            <a:avLst/>
          </a:prstGeom>
          <a:noFill/>
        </p:spPr>
        <p:txBody>
          <a:bodyPr wrap="square">
            <a:spAutoFit/>
          </a:bodyPr>
          <a:lstStyle/>
          <a:p>
            <a:pPr algn="ctr"/>
            <a:r>
              <a:rPr lang="pt-BR" sz="700" b="1" dirty="0">
                <a:solidFill>
                  <a:srgbClr val="1F4437"/>
                </a:solidFill>
              </a:rPr>
              <a:t>PASTEURIZADOS</a:t>
            </a:r>
          </a:p>
        </p:txBody>
      </p:sp>
      <p:pic>
        <p:nvPicPr>
          <p:cNvPr id="43" name="Imagem 42">
            <a:extLst>
              <a:ext uri="{FF2B5EF4-FFF2-40B4-BE49-F238E27FC236}">
                <a16:creationId xmlns:a16="http://schemas.microsoft.com/office/drawing/2014/main" id="{265CEAE1-C2BE-A059-70E1-177903FCD747}"/>
              </a:ext>
            </a:extLst>
          </p:cNvPr>
          <p:cNvPicPr>
            <a:picLocks noChangeAspect="1"/>
          </p:cNvPicPr>
          <p:nvPr/>
        </p:nvPicPr>
        <p:blipFill>
          <a:blip r:embed="rId14"/>
          <a:stretch>
            <a:fillRect/>
          </a:stretch>
        </p:blipFill>
        <p:spPr>
          <a:xfrm>
            <a:off x="380616" y="251502"/>
            <a:ext cx="1530270" cy="378983"/>
          </a:xfrm>
          <a:prstGeom prst="rect">
            <a:avLst/>
          </a:prstGeom>
        </p:spPr>
      </p:pic>
    </p:spTree>
    <p:extLst>
      <p:ext uri="{BB962C8B-B14F-4D97-AF65-F5344CB8AC3E}">
        <p14:creationId xmlns:p14="http://schemas.microsoft.com/office/powerpoint/2010/main" val="1447805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53958-C805-5A62-1B98-7040144B7D78}"/>
            </a:ext>
          </a:extLst>
        </p:cNvPr>
        <p:cNvGrpSpPr/>
        <p:nvPr/>
      </p:nvGrpSpPr>
      <p:grpSpPr>
        <a:xfrm>
          <a:off x="0" y="0"/>
          <a:ext cx="0" cy="0"/>
          <a:chOff x="0" y="0"/>
          <a:chExt cx="0" cy="0"/>
        </a:xfrm>
      </p:grpSpPr>
      <p:pic>
        <p:nvPicPr>
          <p:cNvPr id="8" name="Imagem 7">
            <a:extLst>
              <a:ext uri="{FF2B5EF4-FFF2-40B4-BE49-F238E27FC236}">
                <a16:creationId xmlns:a16="http://schemas.microsoft.com/office/drawing/2014/main" id="{1631BAC7-DCC9-D804-FCDA-356C7A6A90ED}"/>
              </a:ext>
            </a:extLst>
          </p:cNvPr>
          <p:cNvPicPr>
            <a:picLocks noChangeAspect="1"/>
          </p:cNvPicPr>
          <p:nvPr/>
        </p:nvPicPr>
        <p:blipFill>
          <a:blip r:embed="rId3"/>
          <a:stretch>
            <a:fillRect/>
          </a:stretch>
        </p:blipFill>
        <p:spPr>
          <a:xfrm>
            <a:off x="380616" y="251502"/>
            <a:ext cx="1530270" cy="378983"/>
          </a:xfrm>
          <a:prstGeom prst="rect">
            <a:avLst/>
          </a:prstGeom>
        </p:spPr>
      </p:pic>
      <p:sp>
        <p:nvSpPr>
          <p:cNvPr id="7" name="Retângulo 6">
            <a:extLst>
              <a:ext uri="{FF2B5EF4-FFF2-40B4-BE49-F238E27FC236}">
                <a16:creationId xmlns:a16="http://schemas.microsoft.com/office/drawing/2014/main" id="{D6A061B7-1296-9A60-9A2F-145DBB43BF49}"/>
              </a:ext>
            </a:extLst>
          </p:cNvPr>
          <p:cNvSpPr/>
          <p:nvPr/>
        </p:nvSpPr>
        <p:spPr>
          <a:xfrm>
            <a:off x="223517" y="2307266"/>
            <a:ext cx="11967367" cy="3520611"/>
          </a:xfrm>
          <a:prstGeom prst="rect">
            <a:avLst/>
          </a:prstGeom>
          <a:solidFill>
            <a:srgbClr val="F4AD17"/>
          </a:solidFill>
          <a:ln>
            <a:solidFill>
              <a:srgbClr val="F4AD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 0" descr="preencoded.png">
            <a:extLst>
              <a:ext uri="{FF2B5EF4-FFF2-40B4-BE49-F238E27FC236}">
                <a16:creationId xmlns:a16="http://schemas.microsoft.com/office/drawing/2014/main" id="{5504EDC2-E550-2726-A2C7-D1C460B9DA48}"/>
              </a:ext>
            </a:extLst>
          </p:cNvPr>
          <p:cNvPicPr>
            <a:picLocks noChangeAspect="1"/>
          </p:cNvPicPr>
          <p:nvPr/>
        </p:nvPicPr>
        <p:blipFill>
          <a:blip r:embed="rId4"/>
          <a:srcRect/>
          <a:stretch/>
        </p:blipFill>
        <p:spPr>
          <a:xfrm>
            <a:off x="109220" y="0"/>
            <a:ext cx="114300" cy="6858000"/>
          </a:xfrm>
          <a:prstGeom prst="rect">
            <a:avLst/>
          </a:prstGeom>
        </p:spPr>
      </p:pic>
      <p:pic>
        <p:nvPicPr>
          <p:cNvPr id="6" name="Image 1" descr="preencoded.png">
            <a:extLst>
              <a:ext uri="{FF2B5EF4-FFF2-40B4-BE49-F238E27FC236}">
                <a16:creationId xmlns:a16="http://schemas.microsoft.com/office/drawing/2014/main" id="{F0DA39E1-F0BC-B23D-6585-0DF5C2F9E6A9}"/>
              </a:ext>
            </a:extLst>
          </p:cNvPr>
          <p:cNvPicPr>
            <a:picLocks noChangeAspect="1"/>
          </p:cNvPicPr>
          <p:nvPr/>
        </p:nvPicPr>
        <p:blipFill>
          <a:blip r:embed="rId5"/>
          <a:srcRect/>
          <a:stretch/>
        </p:blipFill>
        <p:spPr>
          <a:xfrm>
            <a:off x="1115" y="0"/>
            <a:ext cx="114404" cy="6864213"/>
          </a:xfrm>
          <a:prstGeom prst="rect">
            <a:avLst/>
          </a:prstGeom>
        </p:spPr>
      </p:pic>
      <p:sp>
        <p:nvSpPr>
          <p:cNvPr id="11" name="Text 6">
            <a:extLst>
              <a:ext uri="{FF2B5EF4-FFF2-40B4-BE49-F238E27FC236}">
                <a16:creationId xmlns:a16="http://schemas.microsoft.com/office/drawing/2014/main" id="{ED307D1F-F535-7E68-D279-50D7D90C6CED}"/>
              </a:ext>
            </a:extLst>
          </p:cNvPr>
          <p:cNvSpPr txBox="1"/>
          <p:nvPr/>
        </p:nvSpPr>
        <p:spPr>
          <a:xfrm>
            <a:off x="580643" y="929030"/>
            <a:ext cx="10105078" cy="523951"/>
          </a:xfrm>
          <a:prstGeom prst="rect">
            <a:avLst/>
          </a:prstGeom>
          <a:solidFill>
            <a:srgbClr val="FFFFFF"/>
          </a:solidFill>
          <a:ln>
            <a:solidFill>
              <a:srgbClr val="FFFFFF">
                <a:alpha val="0"/>
              </a:srgbClr>
            </a:solidFill>
          </a:ln>
        </p:spPr>
        <p:txBody>
          <a:bodyPr wrap="square" lIns="0" tIns="0" rIns="0" bIns="0" rtlCol="0" anchor="ctr"/>
          <a:lstStyle/>
          <a:p>
            <a:r>
              <a:rPr lang="en-US" sz="3000" dirty="0" err="1">
                <a:solidFill>
                  <a:srgbClr val="000000"/>
                </a:solidFill>
                <a:latin typeface="Montserrat" pitchFamily="34" charset="0"/>
                <a:ea typeface="Montserrat" pitchFamily="34" charset="-122"/>
                <a:cs typeface="Montserrat" pitchFamily="34" charset="-120"/>
              </a:rPr>
              <a:t>Excelência</a:t>
            </a:r>
            <a:r>
              <a:rPr lang="en-US" sz="3000" dirty="0">
                <a:solidFill>
                  <a:srgbClr val="000000"/>
                </a:solidFill>
                <a:latin typeface="Montserrat" pitchFamily="34" charset="0"/>
                <a:ea typeface="Montserrat" pitchFamily="34" charset="-122"/>
                <a:cs typeface="Montserrat" pitchFamily="34" charset="-120"/>
              </a:rPr>
              <a:t> Industrial com Soluções </a:t>
            </a:r>
            <a:r>
              <a:rPr lang="en-US" sz="3000" dirty="0" err="1">
                <a:solidFill>
                  <a:srgbClr val="000000"/>
                </a:solidFill>
                <a:latin typeface="Montserrat" pitchFamily="34" charset="0"/>
                <a:ea typeface="Montserrat" pitchFamily="34" charset="-122"/>
                <a:cs typeface="Montserrat" pitchFamily="34" charset="-120"/>
              </a:rPr>
              <a:t>Customizadas</a:t>
            </a:r>
            <a:endParaRPr lang="en-US" sz="3300" dirty="0"/>
          </a:p>
        </p:txBody>
      </p:sp>
      <p:sp>
        <p:nvSpPr>
          <p:cNvPr id="13" name="Text 7">
            <a:extLst>
              <a:ext uri="{FF2B5EF4-FFF2-40B4-BE49-F238E27FC236}">
                <a16:creationId xmlns:a16="http://schemas.microsoft.com/office/drawing/2014/main" id="{5C9D1265-17A0-DF52-0F96-C273F3ABFD41}"/>
              </a:ext>
            </a:extLst>
          </p:cNvPr>
          <p:cNvSpPr txBox="1"/>
          <p:nvPr/>
        </p:nvSpPr>
        <p:spPr>
          <a:xfrm>
            <a:off x="630022" y="1610884"/>
            <a:ext cx="10948834" cy="2062887"/>
          </a:xfrm>
          <a:prstGeom prst="rect">
            <a:avLst/>
          </a:prstGeom>
          <a:noFill/>
          <a:ln/>
        </p:spPr>
        <p:txBody>
          <a:bodyPr wrap="square" lIns="0" tIns="0" rIns="0" bIns="0" rtlCol="0" anchor="t"/>
          <a:lstStyle>
            <a:lvl1pPr>
              <a:defRPr sz="1400">
                <a:solidFill>
                  <a:srgbClr val="000000"/>
                </a:solidFill>
                <a:latin typeface="Roboto" pitchFamily="34" charset="0"/>
                <a:ea typeface="Roboto" pitchFamily="34" charset="-122"/>
                <a:cs typeface="Roboto" pitchFamily="34" charset="-120"/>
              </a:defRPr>
            </a:lvl1pPr>
          </a:lstStyle>
          <a:p>
            <a:r>
              <a:rPr lang="pt-BR" dirty="0"/>
              <a:t>Todos os equipamentos são projetados e fabricados pela Citrotec, seguindo </a:t>
            </a:r>
            <a:r>
              <a:rPr lang="pt-BR" b="1" dirty="0">
                <a:solidFill>
                  <a:srgbClr val="396F3C"/>
                </a:solidFill>
                <a:latin typeface="Montserrat" panose="00000500000000000000" pitchFamily="2" charset="0"/>
              </a:rPr>
              <a:t>rigorosos padrões de qualidade</a:t>
            </a:r>
            <a:r>
              <a:rPr lang="pt-BR" dirty="0"/>
              <a:t>. O processo de fabricação garante </a:t>
            </a:r>
            <a:r>
              <a:rPr lang="pt-BR" b="1" dirty="0">
                <a:solidFill>
                  <a:srgbClr val="396F3C"/>
                </a:solidFill>
                <a:latin typeface="Montserrat" panose="00000500000000000000" pitchFamily="2" charset="0"/>
              </a:rPr>
              <a:t>durabilidade</a:t>
            </a:r>
            <a:r>
              <a:rPr lang="pt-BR" dirty="0"/>
              <a:t>, </a:t>
            </a:r>
            <a:r>
              <a:rPr lang="pt-BR" b="1" dirty="0">
                <a:solidFill>
                  <a:srgbClr val="396F3C"/>
                </a:solidFill>
                <a:latin typeface="Montserrat" panose="00000500000000000000" pitchFamily="2" charset="0"/>
              </a:rPr>
              <a:t>precisão</a:t>
            </a:r>
            <a:r>
              <a:rPr lang="pt-BR" dirty="0"/>
              <a:t> e </a:t>
            </a:r>
            <a:r>
              <a:rPr lang="pt-BR" b="1" dirty="0">
                <a:solidFill>
                  <a:srgbClr val="396F3C"/>
                </a:solidFill>
                <a:latin typeface="Montserrat" panose="00000500000000000000" pitchFamily="2" charset="0"/>
              </a:rPr>
              <a:t>conformidade com os requisitos industriais</a:t>
            </a:r>
            <a:r>
              <a:rPr lang="pt-BR" dirty="0"/>
              <a:t>.</a:t>
            </a:r>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pt-BR" dirty="0"/>
              <a:t>A Citrotec oferece </a:t>
            </a:r>
            <a:r>
              <a:rPr lang="pt-BR" b="1" dirty="0">
                <a:solidFill>
                  <a:srgbClr val="396F3C"/>
                </a:solidFill>
                <a:latin typeface="Montserrat" panose="00000500000000000000" pitchFamily="2" charset="0"/>
              </a:rPr>
              <a:t>soluções flexíveis </a:t>
            </a:r>
            <a:r>
              <a:rPr lang="pt-BR" dirty="0"/>
              <a:t>e customizadas de acordo com as necessidades de cada cliente. O escopo pode incluir sistemas completos ou equipamentos específicos, sempre suportados por </a:t>
            </a:r>
            <a:r>
              <a:rPr lang="pt-BR" b="1" dirty="0">
                <a:solidFill>
                  <a:srgbClr val="396F3C"/>
                </a:solidFill>
                <a:latin typeface="Montserrat" panose="00000500000000000000" pitchFamily="2" charset="0"/>
              </a:rPr>
              <a:t>expertise em engenharia </a:t>
            </a:r>
            <a:r>
              <a:rPr lang="pt-BR" dirty="0"/>
              <a:t>e </a:t>
            </a:r>
            <a:r>
              <a:rPr lang="pt-BR" b="1" dirty="0">
                <a:solidFill>
                  <a:srgbClr val="396F3C"/>
                </a:solidFill>
                <a:latin typeface="Montserrat" panose="00000500000000000000" pitchFamily="2" charset="0"/>
              </a:rPr>
              <a:t>conhecimento de processo</a:t>
            </a:r>
            <a:r>
              <a:rPr lang="pt-BR" dirty="0"/>
              <a:t>.</a:t>
            </a:r>
            <a:endParaRPr lang="en-US" dirty="0"/>
          </a:p>
        </p:txBody>
      </p:sp>
      <p:pic>
        <p:nvPicPr>
          <p:cNvPr id="4" name="Imagem 3" descr="Torre alta com um navio ao fundo&#10;&#10;O conteúdo gerado por IA pode estar incorreto.">
            <a:extLst>
              <a:ext uri="{FF2B5EF4-FFF2-40B4-BE49-F238E27FC236}">
                <a16:creationId xmlns:a16="http://schemas.microsoft.com/office/drawing/2014/main" id="{A6EF3701-52D2-772F-7371-6A8ED813CABB}"/>
              </a:ext>
            </a:extLst>
          </p:cNvPr>
          <p:cNvPicPr>
            <a:picLocks noChangeAspect="1"/>
          </p:cNvPicPr>
          <p:nvPr/>
        </p:nvPicPr>
        <p:blipFill>
          <a:blip r:embed="rId6"/>
          <a:stretch>
            <a:fillRect/>
          </a:stretch>
        </p:blipFill>
        <p:spPr>
          <a:xfrm>
            <a:off x="223520" y="2398003"/>
            <a:ext cx="2510490" cy="3347320"/>
          </a:xfrm>
          <a:prstGeom prst="rect">
            <a:avLst/>
          </a:prstGeom>
          <a:ln>
            <a:noFill/>
          </a:ln>
        </p:spPr>
      </p:pic>
      <p:pic>
        <p:nvPicPr>
          <p:cNvPr id="17" name="Picture 2" descr="Project Image">
            <a:extLst>
              <a:ext uri="{FF2B5EF4-FFF2-40B4-BE49-F238E27FC236}">
                <a16:creationId xmlns:a16="http://schemas.microsoft.com/office/drawing/2014/main" id="{AB6DBBC6-78BE-14F0-F65E-8D9A47E76D0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65678" y="2407208"/>
            <a:ext cx="4455988" cy="334199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6" name="Imagem 15">
            <a:extLst>
              <a:ext uri="{FF2B5EF4-FFF2-40B4-BE49-F238E27FC236}">
                <a16:creationId xmlns:a16="http://schemas.microsoft.com/office/drawing/2014/main" id="{3F589EAC-C684-CC78-55F8-7CBB884FD26B}"/>
              </a:ext>
            </a:extLst>
          </p:cNvPr>
          <p:cNvPicPr>
            <a:picLocks noChangeAspect="1"/>
          </p:cNvPicPr>
          <p:nvPr/>
        </p:nvPicPr>
        <p:blipFill>
          <a:blip r:embed="rId8"/>
          <a:stretch>
            <a:fillRect/>
          </a:stretch>
        </p:blipFill>
        <p:spPr>
          <a:xfrm>
            <a:off x="8843564" y="2398003"/>
            <a:ext cx="3347320" cy="3347320"/>
          </a:xfrm>
          <a:prstGeom prst="rect">
            <a:avLst/>
          </a:prstGeom>
        </p:spPr>
      </p:pic>
      <p:pic>
        <p:nvPicPr>
          <p:cNvPr id="14" name="Picture 2" descr="Project Image">
            <a:extLst>
              <a:ext uri="{FF2B5EF4-FFF2-40B4-BE49-F238E27FC236}">
                <a16:creationId xmlns:a16="http://schemas.microsoft.com/office/drawing/2014/main" id="{B5040718-887D-4E9A-62C1-E4F9E635ECAF}"/>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964"/>
          <a:stretch>
            <a:fillRect/>
          </a:stretch>
        </p:blipFill>
        <p:spPr bwMode="auto">
          <a:xfrm>
            <a:off x="2732280" y="2398003"/>
            <a:ext cx="2699126" cy="3347320"/>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2220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D8117-7FED-EECB-126D-52090AB63A85}"/>
            </a:ext>
          </a:extLst>
        </p:cNvPr>
        <p:cNvGrpSpPr/>
        <p:nvPr/>
      </p:nvGrpSpPr>
      <p:grpSpPr>
        <a:xfrm>
          <a:off x="0" y="0"/>
          <a:ext cx="0" cy="0"/>
          <a:chOff x="0" y="0"/>
          <a:chExt cx="0" cy="0"/>
        </a:xfrm>
      </p:grpSpPr>
      <p:sp>
        <p:nvSpPr>
          <p:cNvPr id="2" name="Shape 2">
            <a:extLst>
              <a:ext uri="{FF2B5EF4-FFF2-40B4-BE49-F238E27FC236}">
                <a16:creationId xmlns:a16="http://schemas.microsoft.com/office/drawing/2014/main" id="{338CB628-A123-F70F-A573-9AD743F6C408}"/>
              </a:ext>
            </a:extLst>
          </p:cNvPr>
          <p:cNvSpPr/>
          <p:nvPr/>
        </p:nvSpPr>
        <p:spPr>
          <a:xfrm>
            <a:off x="915" y="0"/>
            <a:ext cx="4959501" cy="6858000"/>
          </a:xfrm>
          <a:prstGeom prst="rect">
            <a:avLst/>
          </a:prstGeom>
          <a:solidFill>
            <a:srgbClr val="FFC000">
              <a:alpha val="90000"/>
            </a:srgbClr>
          </a:solidFill>
          <a:ln w="12700">
            <a:solidFill>
              <a:srgbClr val="FFFFFF">
                <a:alpha val="0"/>
              </a:srgbClr>
            </a:solidFill>
            <a:prstDash val="solid"/>
          </a:ln>
        </p:spPr>
        <p:txBody>
          <a:bodyPr/>
          <a:lstStyle/>
          <a:p>
            <a:endParaRPr lang="pt-BR" dirty="0"/>
          </a:p>
        </p:txBody>
      </p:sp>
      <p:sp>
        <p:nvSpPr>
          <p:cNvPr id="3" name="Shape 2">
            <a:extLst>
              <a:ext uri="{FF2B5EF4-FFF2-40B4-BE49-F238E27FC236}">
                <a16:creationId xmlns:a16="http://schemas.microsoft.com/office/drawing/2014/main" id="{C6074EE3-F2D4-390A-7AD4-600DFDD5CAA4}"/>
              </a:ext>
            </a:extLst>
          </p:cNvPr>
          <p:cNvSpPr/>
          <p:nvPr/>
        </p:nvSpPr>
        <p:spPr>
          <a:xfrm>
            <a:off x="0" y="0"/>
            <a:ext cx="2830749" cy="6858000"/>
          </a:xfrm>
          <a:prstGeom prst="rect">
            <a:avLst/>
          </a:prstGeom>
          <a:solidFill>
            <a:srgbClr val="02653D"/>
          </a:solidFill>
          <a:ln w="12700">
            <a:solidFill>
              <a:srgbClr val="00B050">
                <a:alpha val="0"/>
              </a:srgbClr>
            </a:solidFill>
            <a:prstDash val="solid"/>
          </a:ln>
        </p:spPr>
        <p:txBody>
          <a:bodyPr/>
          <a:lstStyle/>
          <a:p>
            <a:endParaRPr lang="pt-BR"/>
          </a:p>
        </p:txBody>
      </p:sp>
      <p:sp>
        <p:nvSpPr>
          <p:cNvPr id="8" name="Text 6">
            <a:extLst>
              <a:ext uri="{FF2B5EF4-FFF2-40B4-BE49-F238E27FC236}">
                <a16:creationId xmlns:a16="http://schemas.microsoft.com/office/drawing/2014/main" id="{8AA6C712-75C3-BA8A-4625-49EDEE6AE803}"/>
              </a:ext>
            </a:extLst>
          </p:cNvPr>
          <p:cNvSpPr txBox="1"/>
          <p:nvPr/>
        </p:nvSpPr>
        <p:spPr>
          <a:xfrm>
            <a:off x="125769" y="2067929"/>
            <a:ext cx="4834647" cy="1371600"/>
          </a:xfrm>
          <a:prstGeom prst="rect">
            <a:avLst/>
          </a:prstGeom>
          <a:noFill/>
          <a:ln/>
        </p:spPr>
        <p:txBody>
          <a:bodyPr wrap="square" lIns="0" tIns="0" rIns="0" bIns="0" rtlCol="0" anchor="t"/>
          <a:lstStyle/>
          <a:p>
            <a:pPr marL="0" indent="0" algn="l">
              <a:buNone/>
            </a:pPr>
            <a:r>
              <a:rPr lang="en-US" sz="5400" b="1" dirty="0">
                <a:solidFill>
                  <a:srgbClr val="FFFFFF"/>
                </a:solidFill>
                <a:latin typeface="Montserrat" panose="00000500000000000000" pitchFamily="2" charset="0"/>
              </a:rPr>
              <a:t>VAMOS CONVERSAR!</a:t>
            </a:r>
            <a:endParaRPr lang="en-US" sz="5400" b="1" dirty="0">
              <a:latin typeface="Montserrat" panose="00000500000000000000" pitchFamily="2" charset="0"/>
            </a:endParaRPr>
          </a:p>
        </p:txBody>
      </p:sp>
      <p:sp>
        <p:nvSpPr>
          <p:cNvPr id="9" name="Text 7">
            <a:extLst>
              <a:ext uri="{FF2B5EF4-FFF2-40B4-BE49-F238E27FC236}">
                <a16:creationId xmlns:a16="http://schemas.microsoft.com/office/drawing/2014/main" id="{0F7DD921-A112-1396-EA28-18046E84B9EB}"/>
              </a:ext>
            </a:extLst>
          </p:cNvPr>
          <p:cNvSpPr txBox="1"/>
          <p:nvPr/>
        </p:nvSpPr>
        <p:spPr>
          <a:xfrm>
            <a:off x="175093" y="3639237"/>
            <a:ext cx="2568107" cy="562356"/>
          </a:xfrm>
          <a:prstGeom prst="rect">
            <a:avLst/>
          </a:prstGeom>
          <a:noFill/>
          <a:ln/>
        </p:spPr>
        <p:txBody>
          <a:bodyPr wrap="square" lIns="0" tIns="0" rIns="0" bIns="0" rtlCol="0" anchor="t"/>
          <a:lstStyle/>
          <a:p>
            <a:r>
              <a:rPr lang="pt-BR" sz="1400" dirty="0">
                <a:solidFill>
                  <a:schemeClr val="bg1"/>
                </a:solidFill>
              </a:rPr>
              <a:t>Nossa equipe está pronta para atender às suas necessidades e propor a melhor configuração para o seu negócio.</a:t>
            </a:r>
            <a:endParaRPr lang="en-US" sz="1400" dirty="0">
              <a:solidFill>
                <a:schemeClr val="bg1"/>
              </a:solidFill>
            </a:endParaRPr>
          </a:p>
        </p:txBody>
      </p:sp>
      <p:pic>
        <p:nvPicPr>
          <p:cNvPr id="14" name="Image 5" descr="preencoded.png">
            <a:extLst>
              <a:ext uri="{FF2B5EF4-FFF2-40B4-BE49-F238E27FC236}">
                <a16:creationId xmlns:a16="http://schemas.microsoft.com/office/drawing/2014/main" id="{C30ED80D-2CF5-F35B-3668-A3935F315C7D}"/>
              </a:ext>
            </a:extLst>
          </p:cNvPr>
          <p:cNvPicPr>
            <a:picLocks noChangeAspect="1"/>
          </p:cNvPicPr>
          <p:nvPr/>
        </p:nvPicPr>
        <p:blipFill>
          <a:blip r:embed="rId3"/>
          <a:srcRect t="-4" b="-4"/>
          <a:stretch/>
        </p:blipFill>
        <p:spPr>
          <a:xfrm>
            <a:off x="5790895" y="1295705"/>
            <a:ext cx="5486400" cy="4267505"/>
          </a:xfrm>
          <a:prstGeom prst="rect">
            <a:avLst/>
          </a:prstGeom>
        </p:spPr>
      </p:pic>
      <p:sp>
        <p:nvSpPr>
          <p:cNvPr id="15" name="Text 10">
            <a:extLst>
              <a:ext uri="{FF2B5EF4-FFF2-40B4-BE49-F238E27FC236}">
                <a16:creationId xmlns:a16="http://schemas.microsoft.com/office/drawing/2014/main" id="{0B4AD5EA-0505-0DA0-A7B2-7021E2810044}"/>
              </a:ext>
            </a:extLst>
          </p:cNvPr>
          <p:cNvSpPr txBox="1"/>
          <p:nvPr/>
        </p:nvSpPr>
        <p:spPr>
          <a:xfrm>
            <a:off x="6270397" y="1932569"/>
            <a:ext cx="4763110" cy="152705"/>
          </a:xfrm>
          <a:prstGeom prst="rect">
            <a:avLst/>
          </a:prstGeom>
          <a:noFill/>
          <a:ln/>
        </p:spPr>
        <p:txBody>
          <a:bodyPr wrap="square" lIns="0" tIns="0" rIns="0" bIns="0" rtlCol="0" anchor="ctr"/>
          <a:lstStyle/>
          <a:p>
            <a:pPr marL="0" indent="0" algn="l">
              <a:buNone/>
            </a:pPr>
            <a:r>
              <a:rPr lang="en-US" sz="900" b="1" kern="0" spc="90" dirty="0">
                <a:solidFill>
                  <a:srgbClr val="000000"/>
                </a:solidFill>
                <a:latin typeface="Roboto" pitchFamily="34" charset="0"/>
                <a:ea typeface="Roboto" pitchFamily="34" charset="-122"/>
                <a:cs typeface="Roboto" pitchFamily="34" charset="-120"/>
              </a:rPr>
              <a:t>Fale </a:t>
            </a:r>
            <a:r>
              <a:rPr lang="en-US" sz="900" b="1" kern="0" spc="90" dirty="0" err="1">
                <a:solidFill>
                  <a:srgbClr val="000000"/>
                </a:solidFill>
                <a:latin typeface="Roboto" pitchFamily="34" charset="0"/>
                <a:ea typeface="Roboto" pitchFamily="34" charset="-122"/>
                <a:cs typeface="Roboto" pitchFamily="34" charset="-120"/>
              </a:rPr>
              <a:t>conosco</a:t>
            </a:r>
            <a:r>
              <a:rPr lang="en-US" sz="900" b="1" kern="0" spc="90" dirty="0">
                <a:solidFill>
                  <a:srgbClr val="000000"/>
                </a:solidFill>
                <a:latin typeface="Roboto" pitchFamily="34" charset="0"/>
                <a:ea typeface="Roboto" pitchFamily="34" charset="-122"/>
                <a:cs typeface="Roboto" pitchFamily="34" charset="-120"/>
              </a:rPr>
              <a:t>:</a:t>
            </a:r>
            <a:endParaRPr lang="en-US" sz="900" dirty="0"/>
          </a:p>
        </p:txBody>
      </p:sp>
      <p:sp>
        <p:nvSpPr>
          <p:cNvPr id="20" name="Text 14">
            <a:extLst>
              <a:ext uri="{FF2B5EF4-FFF2-40B4-BE49-F238E27FC236}">
                <a16:creationId xmlns:a16="http://schemas.microsoft.com/office/drawing/2014/main" id="{FF777CFF-6FEE-4147-3A48-55711B99ABF5}"/>
              </a:ext>
            </a:extLst>
          </p:cNvPr>
          <p:cNvSpPr txBox="1"/>
          <p:nvPr/>
        </p:nvSpPr>
        <p:spPr>
          <a:xfrm>
            <a:off x="7010705" y="2419192"/>
            <a:ext cx="1666951" cy="152705"/>
          </a:xfrm>
          <a:prstGeom prst="rect">
            <a:avLst/>
          </a:prstGeom>
          <a:noFill/>
          <a:ln/>
        </p:spPr>
        <p:txBody>
          <a:bodyPr wrap="square" lIns="0" tIns="0" rIns="0" bIns="0" rtlCol="0" anchor="ctr"/>
          <a:lstStyle/>
          <a:p>
            <a:pPr marL="0" indent="0" algn="l">
              <a:buNone/>
            </a:pPr>
            <a:r>
              <a:rPr lang="en-US" sz="900" b="1" kern="0" spc="45" dirty="0">
                <a:solidFill>
                  <a:srgbClr val="000000"/>
                </a:solidFill>
                <a:latin typeface="Roboto" pitchFamily="34" charset="0"/>
                <a:ea typeface="Roboto" pitchFamily="34" charset="-122"/>
                <a:cs typeface="Roboto" pitchFamily="34" charset="-120"/>
              </a:rPr>
              <a:t>Phone</a:t>
            </a:r>
            <a:endParaRPr lang="en-US" sz="900" dirty="0"/>
          </a:p>
        </p:txBody>
      </p:sp>
      <p:sp>
        <p:nvSpPr>
          <p:cNvPr id="21" name="Text 15">
            <a:extLst>
              <a:ext uri="{FF2B5EF4-FFF2-40B4-BE49-F238E27FC236}">
                <a16:creationId xmlns:a16="http://schemas.microsoft.com/office/drawing/2014/main" id="{77349378-4ADD-A1D4-18CD-68E5EABB496B}"/>
              </a:ext>
            </a:extLst>
          </p:cNvPr>
          <p:cNvSpPr txBox="1"/>
          <p:nvPr/>
        </p:nvSpPr>
        <p:spPr>
          <a:xfrm>
            <a:off x="7010705" y="2609387"/>
            <a:ext cx="1893722" cy="267005"/>
          </a:xfrm>
          <a:prstGeom prst="rect">
            <a:avLst/>
          </a:prstGeom>
          <a:noFill/>
          <a:ln/>
        </p:spPr>
        <p:txBody>
          <a:bodyPr wrap="square" lIns="0" tIns="0" rIns="0" bIns="0" rtlCol="0" anchor="ctr"/>
          <a:lstStyle/>
          <a:p>
            <a:pPr marL="0" indent="0" algn="l">
              <a:buNone/>
            </a:pPr>
            <a:r>
              <a:rPr lang="pt-BR" sz="1500" dirty="0">
                <a:solidFill>
                  <a:srgbClr val="000000"/>
                </a:solidFill>
                <a:latin typeface="Roboto" pitchFamily="34" charset="0"/>
                <a:ea typeface="Roboto" pitchFamily="34" charset="-122"/>
                <a:cs typeface="Roboto" pitchFamily="34" charset="-120"/>
              </a:rPr>
              <a:t>+55 (16) 3303-9796</a:t>
            </a:r>
            <a:endParaRPr lang="en-US" sz="1500" dirty="0">
              <a:solidFill>
                <a:srgbClr val="000000"/>
              </a:solidFill>
              <a:latin typeface="Roboto" pitchFamily="34" charset="0"/>
              <a:ea typeface="Roboto" pitchFamily="34" charset="-122"/>
              <a:cs typeface="Roboto" pitchFamily="34" charset="-120"/>
            </a:endParaRPr>
          </a:p>
        </p:txBody>
      </p:sp>
      <p:pic>
        <p:nvPicPr>
          <p:cNvPr id="22" name="Image 7" descr="preencoded.png">
            <a:extLst>
              <a:ext uri="{FF2B5EF4-FFF2-40B4-BE49-F238E27FC236}">
                <a16:creationId xmlns:a16="http://schemas.microsoft.com/office/drawing/2014/main" id="{4F8F844C-97D0-2A27-ABA9-56501EF0A6AC}"/>
              </a:ext>
            </a:extLst>
          </p:cNvPr>
          <p:cNvPicPr>
            <a:picLocks noChangeAspect="1"/>
          </p:cNvPicPr>
          <p:nvPr/>
        </p:nvPicPr>
        <p:blipFill>
          <a:blip r:embed="rId4"/>
          <a:srcRect/>
          <a:stretch/>
        </p:blipFill>
        <p:spPr>
          <a:xfrm>
            <a:off x="6420002" y="3390285"/>
            <a:ext cx="190195" cy="190195"/>
          </a:xfrm>
          <a:prstGeom prst="rect">
            <a:avLst/>
          </a:prstGeom>
        </p:spPr>
      </p:pic>
      <p:sp>
        <p:nvSpPr>
          <p:cNvPr id="23" name="Text 16">
            <a:extLst>
              <a:ext uri="{FF2B5EF4-FFF2-40B4-BE49-F238E27FC236}">
                <a16:creationId xmlns:a16="http://schemas.microsoft.com/office/drawing/2014/main" id="{8BEB7867-5ECD-D1BB-7352-C78C9E12234D}"/>
              </a:ext>
            </a:extLst>
          </p:cNvPr>
          <p:cNvSpPr txBox="1"/>
          <p:nvPr/>
        </p:nvSpPr>
        <p:spPr>
          <a:xfrm>
            <a:off x="7010705" y="3256782"/>
            <a:ext cx="3286354" cy="152705"/>
          </a:xfrm>
          <a:prstGeom prst="rect">
            <a:avLst/>
          </a:prstGeom>
          <a:noFill/>
          <a:ln/>
        </p:spPr>
        <p:txBody>
          <a:bodyPr wrap="square" lIns="0" tIns="0" rIns="0" bIns="0" rtlCol="0" anchor="ctr"/>
          <a:lstStyle/>
          <a:p>
            <a:pPr marL="0" indent="0" algn="l">
              <a:buNone/>
            </a:pPr>
            <a:r>
              <a:rPr lang="en-US" sz="900" b="1" kern="0" spc="45" dirty="0">
                <a:solidFill>
                  <a:srgbClr val="000000"/>
                </a:solidFill>
                <a:latin typeface="Roboto" pitchFamily="34" charset="0"/>
                <a:ea typeface="Roboto" pitchFamily="34" charset="-122"/>
                <a:cs typeface="Roboto" pitchFamily="34" charset="-120"/>
              </a:rPr>
              <a:t>Email</a:t>
            </a:r>
            <a:endParaRPr lang="en-US" sz="900" dirty="0"/>
          </a:p>
        </p:txBody>
      </p:sp>
      <p:sp>
        <p:nvSpPr>
          <p:cNvPr id="24" name="Text 17">
            <a:extLst>
              <a:ext uri="{FF2B5EF4-FFF2-40B4-BE49-F238E27FC236}">
                <a16:creationId xmlns:a16="http://schemas.microsoft.com/office/drawing/2014/main" id="{BB2E7EA1-EE24-E369-CF58-2A13A7622D38}"/>
              </a:ext>
            </a:extLst>
          </p:cNvPr>
          <p:cNvSpPr txBox="1"/>
          <p:nvPr/>
        </p:nvSpPr>
        <p:spPr>
          <a:xfrm>
            <a:off x="7010705" y="3447892"/>
            <a:ext cx="3762756" cy="267005"/>
          </a:xfrm>
          <a:prstGeom prst="rect">
            <a:avLst/>
          </a:prstGeom>
          <a:noFill/>
          <a:ln/>
        </p:spPr>
        <p:txBody>
          <a:bodyPr wrap="square" lIns="0" tIns="0" rIns="0" bIns="0" rtlCol="0" anchor="ctr"/>
          <a:lstStyle/>
          <a:p>
            <a:pPr marL="0" indent="0" algn="l">
              <a:buNone/>
            </a:pPr>
            <a:r>
              <a:rPr lang="pt-BR" sz="1500" dirty="0">
                <a:solidFill>
                  <a:srgbClr val="000000"/>
                </a:solidFill>
                <a:latin typeface="Roboto" pitchFamily="34" charset="0"/>
                <a:ea typeface="Roboto" pitchFamily="34" charset="-122"/>
                <a:cs typeface="Roboto" pitchFamily="34" charset="-120"/>
              </a:rPr>
              <a:t>citrotec@citrotec.com.br</a:t>
            </a:r>
            <a:endParaRPr lang="en-US" sz="1500" dirty="0">
              <a:solidFill>
                <a:srgbClr val="000000"/>
              </a:solidFill>
              <a:latin typeface="Roboto" pitchFamily="34" charset="0"/>
              <a:ea typeface="Roboto" pitchFamily="34" charset="-122"/>
              <a:cs typeface="Roboto" pitchFamily="34" charset="-120"/>
            </a:endParaRPr>
          </a:p>
        </p:txBody>
      </p:sp>
      <p:pic>
        <p:nvPicPr>
          <p:cNvPr id="25" name="Image 8" descr="preencoded.png">
            <a:extLst>
              <a:ext uri="{FF2B5EF4-FFF2-40B4-BE49-F238E27FC236}">
                <a16:creationId xmlns:a16="http://schemas.microsoft.com/office/drawing/2014/main" id="{2D3CEB49-2BE5-FCFC-3DCC-945688E1DAB2}"/>
              </a:ext>
            </a:extLst>
          </p:cNvPr>
          <p:cNvPicPr>
            <a:picLocks noChangeAspect="1"/>
          </p:cNvPicPr>
          <p:nvPr/>
        </p:nvPicPr>
        <p:blipFill>
          <a:blip r:embed="rId5"/>
          <a:srcRect/>
          <a:stretch/>
        </p:blipFill>
        <p:spPr>
          <a:xfrm>
            <a:off x="6420002" y="4228789"/>
            <a:ext cx="190195" cy="190195"/>
          </a:xfrm>
          <a:prstGeom prst="rect">
            <a:avLst/>
          </a:prstGeom>
        </p:spPr>
      </p:pic>
      <p:sp>
        <p:nvSpPr>
          <p:cNvPr id="26" name="Text 18">
            <a:extLst>
              <a:ext uri="{FF2B5EF4-FFF2-40B4-BE49-F238E27FC236}">
                <a16:creationId xmlns:a16="http://schemas.microsoft.com/office/drawing/2014/main" id="{9B7C573E-8130-F880-4D66-F2E2EC343DF3}"/>
              </a:ext>
            </a:extLst>
          </p:cNvPr>
          <p:cNvSpPr txBox="1"/>
          <p:nvPr/>
        </p:nvSpPr>
        <p:spPr>
          <a:xfrm>
            <a:off x="7010705" y="4095287"/>
            <a:ext cx="2139696" cy="152705"/>
          </a:xfrm>
          <a:prstGeom prst="rect">
            <a:avLst/>
          </a:prstGeom>
          <a:noFill/>
          <a:ln/>
        </p:spPr>
        <p:txBody>
          <a:bodyPr wrap="square" lIns="0" tIns="0" rIns="0" bIns="0" rtlCol="0" anchor="ctr"/>
          <a:lstStyle/>
          <a:p>
            <a:pPr marL="0" indent="0" algn="l">
              <a:buNone/>
            </a:pPr>
            <a:r>
              <a:rPr lang="en-US" sz="900" b="1" kern="0" spc="45" dirty="0">
                <a:solidFill>
                  <a:srgbClr val="000000"/>
                </a:solidFill>
                <a:latin typeface="Roboto" pitchFamily="34" charset="0"/>
                <a:ea typeface="Roboto" pitchFamily="34" charset="-122"/>
                <a:cs typeface="Roboto" pitchFamily="34" charset="-120"/>
              </a:rPr>
              <a:t>Website</a:t>
            </a:r>
            <a:endParaRPr lang="en-US" sz="900" dirty="0"/>
          </a:p>
        </p:txBody>
      </p:sp>
      <p:sp>
        <p:nvSpPr>
          <p:cNvPr id="27" name="Text 19">
            <a:extLst>
              <a:ext uri="{FF2B5EF4-FFF2-40B4-BE49-F238E27FC236}">
                <a16:creationId xmlns:a16="http://schemas.microsoft.com/office/drawing/2014/main" id="{0FEC25DF-395C-2694-7A9E-CA4CF4D782F6}"/>
              </a:ext>
            </a:extLst>
          </p:cNvPr>
          <p:cNvSpPr txBox="1"/>
          <p:nvPr/>
        </p:nvSpPr>
        <p:spPr>
          <a:xfrm>
            <a:off x="7010705" y="4285482"/>
            <a:ext cx="2448763" cy="267005"/>
          </a:xfrm>
          <a:prstGeom prst="rect">
            <a:avLst/>
          </a:prstGeom>
          <a:noFill/>
          <a:ln/>
        </p:spPr>
        <p:txBody>
          <a:bodyPr wrap="square" lIns="0" tIns="0" rIns="0" bIns="0" rtlCol="0" anchor="ctr"/>
          <a:lstStyle/>
          <a:p>
            <a:pPr marL="0" indent="0" algn="l">
              <a:buNone/>
            </a:pPr>
            <a:r>
              <a:rPr lang="en-US" sz="1500" dirty="0">
                <a:solidFill>
                  <a:srgbClr val="000000"/>
                </a:solidFill>
                <a:latin typeface="Roboto" pitchFamily="34" charset="0"/>
                <a:ea typeface="Roboto" pitchFamily="34" charset="-122"/>
                <a:cs typeface="Roboto" pitchFamily="34" charset="-120"/>
              </a:rPr>
              <a:t>www.citrotec.com.br</a:t>
            </a:r>
            <a:endParaRPr lang="en-US" sz="1500" dirty="0"/>
          </a:p>
        </p:txBody>
      </p:sp>
      <p:pic>
        <p:nvPicPr>
          <p:cNvPr id="19" name="Image 6" descr="preencoded.png">
            <a:extLst>
              <a:ext uri="{FF2B5EF4-FFF2-40B4-BE49-F238E27FC236}">
                <a16:creationId xmlns:a16="http://schemas.microsoft.com/office/drawing/2014/main" id="{1D071F35-94A0-0A7F-D545-1868E1E6862C}"/>
              </a:ext>
            </a:extLst>
          </p:cNvPr>
          <p:cNvPicPr>
            <a:picLocks noChangeAspect="1"/>
          </p:cNvPicPr>
          <p:nvPr/>
        </p:nvPicPr>
        <p:blipFill>
          <a:blip r:embed="rId6">
            <a:biLevel thresh="75000"/>
          </a:blip>
          <a:srcRect/>
          <a:stretch/>
        </p:blipFill>
        <p:spPr>
          <a:xfrm>
            <a:off x="6420002" y="2552694"/>
            <a:ext cx="190195" cy="190195"/>
          </a:xfrm>
          <a:prstGeom prst="rect">
            <a:avLst/>
          </a:prstGeom>
        </p:spPr>
      </p:pic>
      <p:pic>
        <p:nvPicPr>
          <p:cNvPr id="7" name="Imagem 6">
            <a:extLst>
              <a:ext uri="{FF2B5EF4-FFF2-40B4-BE49-F238E27FC236}">
                <a16:creationId xmlns:a16="http://schemas.microsoft.com/office/drawing/2014/main" id="{4FB666A8-11AB-38B1-B896-7640552210FB}"/>
              </a:ext>
            </a:extLst>
          </p:cNvPr>
          <p:cNvPicPr>
            <a:picLocks noChangeAspect="1"/>
          </p:cNvPicPr>
          <p:nvPr/>
        </p:nvPicPr>
        <p:blipFill>
          <a:blip r:embed="rId7"/>
          <a:srcRect r="16633" b="-21963"/>
          <a:stretch>
            <a:fillRect/>
          </a:stretch>
        </p:blipFill>
        <p:spPr>
          <a:xfrm>
            <a:off x="10079738" y="195747"/>
            <a:ext cx="1918973" cy="576783"/>
          </a:xfrm>
          <a:prstGeom prst="rect">
            <a:avLst/>
          </a:prstGeom>
        </p:spPr>
      </p:pic>
      <p:pic>
        <p:nvPicPr>
          <p:cNvPr id="10" name="Imagem 9">
            <a:extLst>
              <a:ext uri="{FF2B5EF4-FFF2-40B4-BE49-F238E27FC236}">
                <a16:creationId xmlns:a16="http://schemas.microsoft.com/office/drawing/2014/main" id="{9CEBD33B-2A72-2F38-6C83-CF792E2BE957}"/>
              </a:ext>
            </a:extLst>
          </p:cNvPr>
          <p:cNvPicPr>
            <a:picLocks noChangeAspect="1"/>
          </p:cNvPicPr>
          <p:nvPr/>
        </p:nvPicPr>
        <p:blipFill>
          <a:blip r:embed="rId8"/>
          <a:stretch>
            <a:fillRect/>
          </a:stretch>
        </p:blipFill>
        <p:spPr>
          <a:xfrm>
            <a:off x="10578112" y="5265599"/>
            <a:ext cx="1601385" cy="1601385"/>
          </a:xfrm>
          <a:prstGeom prst="rect">
            <a:avLst/>
          </a:prstGeom>
        </p:spPr>
      </p:pic>
    </p:spTree>
    <p:extLst>
      <p:ext uri="{BB962C8B-B14F-4D97-AF65-F5344CB8AC3E}">
        <p14:creationId xmlns:p14="http://schemas.microsoft.com/office/powerpoint/2010/main" val="20402923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11634</TotalTime>
  <Words>864</Words>
  <Application>Microsoft Office PowerPoint</Application>
  <PresentationFormat>Widescreen</PresentationFormat>
  <Paragraphs>126</Paragraphs>
  <Slides>10</Slides>
  <Notes>10</Notes>
  <HiddenSlides>0</HiddenSlides>
  <MMClips>1</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10</vt:i4>
      </vt:variant>
    </vt:vector>
  </HeadingPairs>
  <TitlesOfParts>
    <vt:vector size="14" baseType="lpstr">
      <vt:lpstr>Arial</vt:lpstr>
      <vt:lpstr>Montserrat</vt:lpstr>
      <vt:lpstr>Roboto</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Generated by Gen-Spark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Multi-page HTML Content</dc:title>
  <dc:subject>PptxGenJS Presentation</dc:subject>
  <dc:creator>Visual Extract to PPTX Converter</dc:creator>
  <cp:lastModifiedBy>L11</cp:lastModifiedBy>
  <cp:revision>64</cp:revision>
  <dcterms:created xsi:type="dcterms:W3CDTF">2026-02-03T19:16:31Z</dcterms:created>
  <dcterms:modified xsi:type="dcterms:W3CDTF">2026-05-15T17:59:30Z</dcterms:modified>
</cp:coreProperties>
</file>